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749" r:id="rId4"/>
    <p:sldMasterId id="2147483750" r:id="rId5"/>
    <p:sldMasterId id="2147483751" r:id="rId6"/>
    <p:sldMasterId id="2147483752" r:id="rId7"/>
    <p:sldMasterId id="2147483753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</p:sldIdLst>
  <p:sldSz cy="5143500" cx="9144000"/>
  <p:notesSz cx="6858000" cy="9144000"/>
  <p:embeddedFontLst>
    <p:embeddedFont>
      <p:font typeface="Roboto"/>
      <p:regular r:id="rId77"/>
      <p:bold r:id="rId78"/>
      <p:italic r:id="rId79"/>
      <p:boldItalic r:id="rId80"/>
    </p:embeddedFont>
    <p:embeddedFont>
      <p:font typeface="Helvetica Neue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4AEBACF6-EAE2-4675-AC82-BE7652BD1B3F}">
  <a:tblStyle styleId="{4AEBACF6-EAE2-4675-AC82-BE7652BD1B3F}" styleName="Table_0"/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font" Target="fonts/HelveticaNeue-boldItalic.fntdata"/><Relationship Id="rId83" Type="http://schemas.openxmlformats.org/officeDocument/2006/relationships/font" Target="fonts/HelveticaNeue-italic.fntdata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0" Type="http://schemas.openxmlformats.org/officeDocument/2006/relationships/font" Target="fonts/Roboto-boldItalic.fntdata"/><Relationship Id="rId82" Type="http://schemas.openxmlformats.org/officeDocument/2006/relationships/font" Target="fonts/HelveticaNeue-bold.fntdata"/><Relationship Id="rId81" Type="http://schemas.openxmlformats.org/officeDocument/2006/relationships/font" Target="fonts/HelveticaNeue-regular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31" Type="http://schemas.openxmlformats.org/officeDocument/2006/relationships/slide" Target="slides/slide22.xml"/><Relationship Id="rId75" Type="http://schemas.openxmlformats.org/officeDocument/2006/relationships/slide" Target="slides/slide66.xml"/><Relationship Id="rId30" Type="http://schemas.openxmlformats.org/officeDocument/2006/relationships/slide" Target="slides/slide21.xml"/><Relationship Id="rId74" Type="http://schemas.openxmlformats.org/officeDocument/2006/relationships/slide" Target="slides/slide65.xml"/><Relationship Id="rId33" Type="http://schemas.openxmlformats.org/officeDocument/2006/relationships/slide" Target="slides/slide24.xml"/><Relationship Id="rId77" Type="http://schemas.openxmlformats.org/officeDocument/2006/relationships/font" Target="fonts/Roboto-regular.fntdata"/><Relationship Id="rId32" Type="http://schemas.openxmlformats.org/officeDocument/2006/relationships/slide" Target="slides/slide23.xml"/><Relationship Id="rId76" Type="http://schemas.openxmlformats.org/officeDocument/2006/relationships/slide" Target="slides/slide67.xml"/><Relationship Id="rId35" Type="http://schemas.openxmlformats.org/officeDocument/2006/relationships/slide" Target="slides/slide26.xml"/><Relationship Id="rId79" Type="http://schemas.openxmlformats.org/officeDocument/2006/relationships/font" Target="fonts/Roboto-italic.fntdata"/><Relationship Id="rId34" Type="http://schemas.openxmlformats.org/officeDocument/2006/relationships/slide" Target="slides/slide25.xml"/><Relationship Id="rId78" Type="http://schemas.openxmlformats.org/officeDocument/2006/relationships/font" Target="fonts/Roboto-bold.fntdata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slide" Target="slides/slide59.xml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slide" Target="slides/slide6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大家好，我是章小飞，大家都叫我大漠穷秋。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我有一个码农朋友，他曾经问我：你最讨厌什么样的人？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我想都没想说：我最讨厌那种不写代码专门吹牛的人。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几年之后我又遇到他，我跟他说：很惭愧啊，我终于变成了自己最讨厌的人。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他用很惊喜的眼神看着我说：你变成有钱人了吗？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我说：不是，我变成了不写代码专门吹牛的人。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6" name="Shape 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我们还从个人开发者手里购买了中文社区，我们会把社区本身也升级成Angular 2 版本，并且社区本身的程序也将是完全开源的。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3" name="Shape 6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我们在优酷上建立了专门的频道，由专门的人来负责维护。我们会把youtube上的精彩内容及时通过到这个频道。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我们还将与GDG社区紧密协作，Google GDG已经在全国26个主要城市建立了自己的组织，拥有将近3万名会员。2017年，我们会争取在每一个城市的GDG都举办一次专门的Angular技术活动。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7" name="Shape 6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我们计划与企业紧密协作，增强Angular在企业应用中的优势。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4" name="Shape 6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我们还会发布大量的模板项目，包括移动端和桌面端，你没有必要全部从头开始，我们会为你打好基础，你在上面继续盖房子就好了。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6" name="Shape 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今天，我们非常高兴能邀请到3家合作伙伴来给大家讲一讲他们使用Angular的经历。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他们是：海尔电器、中兴软创和广发证券。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大家都知道，很多的企业不愿意出来讲他们的技术和架构，尤其是一些比较传统的企业。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所以，今天我要特别感谢海尔电器CTO盛国军先生、中兴软创总经理鲍钟峻先生、中兴软创产品技术战略规划委员会主任肖云富先生、中兴软创FISH项目组杨学书先生、以及广发证券汤桂川先生的支持。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能让他们出来讲很不容易，请大家掌声感谢一下他</a:t>
            </a:r>
            <a:r>
              <a:rPr lang="en-US"/>
              <a:t>们。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接下来，先把时间交给广发证券的汤桂川先生，请他为我们讲解Angular2在广发证券的使用情况，他给我们带来的是一款移动端的应用。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1" name="Shape 6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6" name="Shape 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今天，我不給大家讲代码，我把这个任务留给我们的合作伙伴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我给大家带来的内容分成3个小块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2" name="Shape 6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7" name="Shape 6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3" name="Shape 7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Shape 7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0" name="Shape 7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6" name="Shape 7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5" name="Shape 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6" name="Shape 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2" name="Shape 7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首先，我要给大家介绍一下Angular在中国的发展状况。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7" name="Shape 7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Shape 76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0" name="Shape 7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各位谷歌开发者们，大家好。很荣幸能在这里和大家分享angular2的应用。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首先，我先自我介绍一下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6" name="Shape 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我的照片，是不是很靓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我叫陈天恩，来自青岛日日顺物流有限公司。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工作6年时间，做过3年多.net后台，2年多java后台，目前也是个半路出家的前端工程师。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3" name="Shape 7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好，今天我分享的内容主要是以下3个部分，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首先我会介绍下公司，让大家对我所在企业和行业背景有所了解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然后，我会介绍下应用angular2的项目的业务背景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最后，我会以ppt+系统演示的形式具体给大家看一下我们是怎么使用angualr2的。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9" name="Shape 7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OK，我们开始。</a:t>
            </a:r>
            <a:r>
              <a:rPr b="0" i="0" lang="en-US" sz="11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关于日日顺物流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4" name="Shape 7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日日顺隶属于海尔集团旗下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与Haier，卡萨帝、统帅、美国百年家电品牌GE， 亚科雅（AQUA）、斐雪派克一起构成海尔集团的品牌架构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其中日日顺是海尔集团旗下综合服务品牌,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3" name="Shape 8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海尔集团经过多年发展，已经连续7年蝉联全球大型家用电器第一品牌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根据欧瑞国际提供的调查数据，从图上大家也可以看到，2015年海尔大型家用电器零售量占到全球市场的9。8%，大幅度领先其他品牌。居全球第一位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同时，2015年海尔的品牌价值也达到了1288.6亿元人民币，连续14年蝉联中国品牌价值榜首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3" name="Shape 8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日日顺呢 成立与1999年，从成立之初，到现在已经经历了17年，分别已04年和10年作为时间节点 ，实现从企业物流到物流企业，再到平台企业三个阶段的转型和升级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并获得国家和业界百余项殊荣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同时，日日顺的服务能力也一直位居行业前端，目前我们在全国拥有100多个仓库，能够覆盖2876个区县，行业唯一能实现到村入户、送装同步。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0" name="Shape 9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OK，公司情况我就介绍这些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我下面介绍下业务背景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根据angular.cn的访问统计，我们的开发者已经遍布全国的各个城市。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5" name="Shape 9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我所在的项目是OMS项目组。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可能并不是所有人都对OMS很了解哈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OMS是英文order management system的缩写，也就是订单管理系统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它主要负责外部订单的接入，像我们主要的客户菜鸟、京东、海尔商城、亿健、小牛等等，他们的大件订单，都是通过OMS系统接入到物流体系的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然后 OMS还要管理、控制订单整个生命周期的履行。虽然像配车、出库等不再OMS操作，但也需要OMS分发任务给配车系统、仓储系统，并控制他们的时效啊、库存啊等等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另外就是OMS要把订单情况反馈给前端商家，这也很重要。商家及时获取物流详情，库存数量等，才能避免超卖、明明有库存却无法销售的情况发生。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可以说OMS是物流的核心的系统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2" name="Shape 9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在今年10月份之前吧  我们原OMS是几年前采用非常传统的技术架构开发的。前端使用jsp+jquery，后端框架是SSH。很传统，对吧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但是 在使用啊、维护啊过程中我们越发感觉很吃力，为什么呢？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具体总结这么几个痛点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技术上：1）由于开发者习惯等原因，系统内有很多原生的js、css写法，有时候会出现莫名其妙的问题不能快速定位，举个我们经历过的例子，一个开发人员在某个js文件中多加了一个分号，程序启动的时候不知道什么地方就会报错，我们需要花很长时间才能定位；再有就是现在很多企业前端都是美工设计好，做好样式，开发人员再开发。美工一般会把所有的样式放在一个CSS文件中，这么积累一年。当需求变更需要改样式的时候我发现，这个文件已经7、8千行代码了,谁也不知道改动一个地方有什么地方受影响，那怎么办呢？一般的解决方法就是再写一个样式，覆盖掉原来的。但这样形成了一个恶性循环，css文件越来越大，越来越没办法维护。类似的问题还有很多。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2）前端自动集成工具缺失，导致很多维护、发版等工作全部人肉完成，非常繁琐而且容易出错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3）组件化、模块化概念缺失，很多功能重复开发，浪费工作量，还增加维护成本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业务上：1）随着电商发展，订单量却来越多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2）电商还有个特点，存在大促，例如双十一，在一个短时间内出现很高的峰值，以去年为例，我们系统要能承受2、300TPS的冲击。这对传统技术架构设计的系统来说，压力非常大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3）第三点就是消费者对用户体验这方面的要求越来越高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面对这些问题和挑战，我们公司对先进技术滋滋追求的CTO盛总，对我们提出了更高的要求，希望尝试用新的一些技术来改造OMS，解决这些痛点。那么，我们从10月份开始也做了这样的尝试， 我们后端用了分布式的架构，前端呢 主要使用了angular2，bootstrap，并应用基于Nodejs的一些工具来进行管理。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9" name="Shape 9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我们的改造，目前还没有全部完成，但经过这段时间已经能感觉到一些惊喜，给大家分享一下。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首先，使用angular2的语法和指令，代码量减少很多，提升了开发效率。以前用js写好多行的代码，现在一个数据绑定就实现了，很简洁。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第二，组件化开发，充分复用。我们目前开发优化了包括菜单组件、列表组件等等大概10几个组件，开发写代码时直接引用，不仅方便，而且风格统一，便于维护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第三，前端与后端分离，耦合性降低，职责更加清晰，降低开发难度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第四，页面响应速度加快，客户体验变好。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9" name="Shape 9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我接下来给大家看的内容是我们现在已经实现的部分功能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4" name="Shape 9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这是我们登录页面，整体的风格非常简洁、大方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1" name="Shape 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这是我们的工作台，一个后台管理系统的传统布局。左边菜单，右边是工作区域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8" name="Shape 9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这是我们的工作台，一个后台管理系统的传统布局。左边菜单，右边是工作区域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5" name="Shape 9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这是我们的工作台，一个后台管理系统的传统布局。左边菜单，右边是工作区域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2" name="Shape 9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下面我具体演示一下系统和代码结构。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（打开url）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ok，我现在输入一下用户名和密码。登录以后进入我们的首页。左边是使用菜单组件开发的菜单列表，可以折叠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右侧，是结合echarts做的一些图标，包括接单情况、订单处理情况、反馈情况等，能够反映出系统当前的运行状态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ok下面我们看一下传统的数据维护界面。他应用的场景是当新品下发物流系统后，我们要维护这个商品的基本信息，例如 长、宽、高等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我们看到这个页面用了一些列表、分页等等组件。下面我们拿一条数据演示一下，点击维护，在弹出页面录入基本数据。点击保存。我们看到数据已经更新了。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ok，我们来简单看下代码结构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我们的命名都严格按照规范来命名，业务代码放在src下的app文件夹内，比较简洁。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  我们回到ppt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7" name="Shape 9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我今天分享的内容就是这么多，谢谢大家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从这个表格可以看出来，北上广深、杭州是最为聚集的地方。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北上广深大家很好理解对不对？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那么杭州这个城市为什么也有这么多人在搜索Angular这个关键词，我很不能理解，你们理解吗？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OK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我们还从各种渠道获取了最为精确的统计数据，在中国有哪些企业正在使用Angular，我们有一份非常具体的名单，由于Google的某些规则，我不能在这个场合说出它们的名字。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但是我想告诉大家的是，其中有非常多的产业巨头。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2" name="Shape 9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大家好，我是来自中兴软创的×××，很高兴站在这里和大家分享Angular在通信行业的使用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8" name="Shape 9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中兴软创（ZTEsoft）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成立于2003年,</a:t>
            </a: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是全球领先的信息和通信软件解决方案提供商，业务上专注为全球电信运营商和政企客户提供软件产品与服务</a:t>
            </a:r>
          </a:p>
        </p:txBody>
      </p:sp>
      <p:sp>
        <p:nvSpPr>
          <p:cNvPr id="979" name="Shape 97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4" name="Shape 9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打造ZSmart和uBOSS的核心产品品牌，服务于全球80多个国家/地区，145多个运营商和企业客户，服务用户数超过7亿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0" name="Shape 10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从公司成立以来，前端也在不停变革演进，由传统模式转向分布云化方向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03年起先我们采用.net开发，使用Asp + htc（微软html component） + prototype.js，主要针对中小型企业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07年业务增长，大型企业用户支持，开始技术迁移Java，前端使用Jsp + jQuery 以及自定义一些组件，主要考虑ie浏览器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10年随着业务跨浏览器需求支持，需求能够快速页面开发，开始引入Flex（AS3）来做页面开发，依托于flash palyer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13年公司产品架构开始云化，前后端分离部署，以及html5特性等，催生fish前端框架，目前划分桌面端/移动端/设计器/拓扑/命令行工具五大模块，支撑目前项目前端开发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目前开始研究MVVM方面框架，应用到产品中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0" name="Shape 1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在Angular1出来时，我们进行了研究使用，取得了比较好的成果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选用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Angularjs结合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UI Router 路由管控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UI Bootstrap 基础样式库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外加自定义一系列指令库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例如我们的IRE基础应用平台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9" name="Shape 1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●"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数据绑定</a:t>
            </a: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●"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指令/自定义语义化标签</a:t>
            </a: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●"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嵌套路由</a:t>
            </a: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●"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前后端分离</a:t>
            </a: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●"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极大减少代码量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这些特性让我们开发效率有很大提升，特别是指令，对于有Flex基础来说特别熟悉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Shape 111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Shape 111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6" name="Shape 1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随着今年9月底 Angular2发布，我们也开始对Angular2进行跟进，针对NGPortal企业级门户应用平台做改造</a:t>
            </a:r>
          </a:p>
        </p:txBody>
      </p:sp>
      <p:sp>
        <p:nvSpPr>
          <p:cNvPr id="1117" name="Shape 111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5" name="Shape 1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NGPortal 企业级门户应用平台，封装了一些通用业务，如组织，员工，用户，角色，权限，门户，菜单，消息, SSO等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为业务中心提供基础的应用平台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●"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分布式服务</a:t>
            </a: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●"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分布式数据库</a:t>
            </a: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●"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分布式缓存</a:t>
            </a: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●"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内置SSO，实现统一认证与授权、页面与视图完全集成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Shape 112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Shape 118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3" name="Shape 1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Shape 118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Shape 118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0" name="Shape 1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Shape 119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2" name="Shape 6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我们的微信公众号开放以来也获得了大量的关注，这是我们的阅读数据。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Shape 11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7" name="Shape 1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Shape 119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04" name="Shape 1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角色管理页面</a:t>
            </a:r>
          </a:p>
        </p:txBody>
      </p:sp>
      <p:sp>
        <p:nvSpPr>
          <p:cNvPr id="1205" name="Shape 120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Shape 121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1" name="Shape 1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用户管理页面</a:t>
            </a:r>
          </a:p>
        </p:txBody>
      </p:sp>
      <p:sp>
        <p:nvSpPr>
          <p:cNvPr id="1212" name="Shape 121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8" name="Shape 1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Shape 121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Shape 122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5" name="Shape 1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我今天分享的内容就是这么多，谢谢大家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Shape 1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非常感谢3位合作伙伴的分享，每个人15分钟的时间无法承载太多的内容，但是我们在2017年会策划更多专门的Angular技术活动，到时候会有更多的时间让大家充分交流。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如果你关注我们的动态，请扫描二维码关注Angular中文社区，以及我们的Google开发者账号。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我这部分的内容就这么多，谢谢大家。</a:t>
            </a:r>
          </a:p>
        </p:txBody>
      </p:sp>
      <p:sp>
        <p:nvSpPr>
          <p:cNvPr id="1230" name="Shape 1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Shape 1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7" name="Shape 1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4" name="Shape 1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8" name="Shape 6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3" name="Shape 6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自从2009年Angular发布以来，Angular一直是前端开发者关注的热点，尤其是中国开发者。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Angular核心团队非常重视中国开发者，虽然在同一个时刻，也就是现在，全球有很多地方都需要Angular团队去做支持，但是还是把最多的人派到了中国这边。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9" name="Shape 6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我们为中国开发者专门建立了网站，保证所有内容都会以最快的速度更新。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1.png"/><Relationship Id="rId3" Type="http://schemas.openxmlformats.org/officeDocument/2006/relationships/image" Target="../media/image3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Relationship Id="rId3" Type="http://schemas.openxmlformats.org/officeDocument/2006/relationships/image" Target="../media/image0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Relationship Id="rId3" Type="http://schemas.openxmlformats.org/officeDocument/2006/relationships/image" Target="../media/image0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7.png"/><Relationship Id="rId3" Type="http://schemas.openxmlformats.org/officeDocument/2006/relationships/image" Target="../media/image0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Relationship Id="rId3" Type="http://schemas.openxmlformats.org/officeDocument/2006/relationships/image" Target="../media/image0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Relationship Id="rId3" Type="http://schemas.openxmlformats.org/officeDocument/2006/relationships/image" Target="../media/image0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Relationship Id="rId3" Type="http://schemas.openxmlformats.org/officeDocument/2006/relationships/image" Target="../media/image0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Relationship Id="rId3" Type="http://schemas.openxmlformats.org/officeDocument/2006/relationships/image" Target="../media/image0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Relationship Id="rId3" Type="http://schemas.openxmlformats.org/officeDocument/2006/relationships/image" Target="../media/image0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7.png"/><Relationship Id="rId3" Type="http://schemas.openxmlformats.org/officeDocument/2006/relationships/image" Target="../media/image0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7.png"/><Relationship Id="rId3" Type="http://schemas.openxmlformats.org/officeDocument/2006/relationships/image" Target="../media/image0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7.png"/><Relationship Id="rId3" Type="http://schemas.openxmlformats.org/officeDocument/2006/relationships/image" Target="../media/image0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9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jp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jp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jp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1.jp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.jpg"/><Relationship Id="rId3" Type="http://schemas.openxmlformats.org/officeDocument/2006/relationships/image" Target="../media/image25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.jpg"/><Relationship Id="rId3" Type="http://schemas.openxmlformats.org/officeDocument/2006/relationships/image" Target="../media/image25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.jpg"/><Relationship Id="rId3" Type="http://schemas.openxmlformats.org/officeDocument/2006/relationships/image" Target="../media/image25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1.png"/><Relationship Id="rId3" Type="http://schemas.openxmlformats.org/officeDocument/2006/relationships/image" Target="../media/image30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1.png"/><Relationship Id="rId3" Type="http://schemas.openxmlformats.org/officeDocument/2006/relationships/image" Target="../media/image30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pag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16-9ppt01.jpg" id="9" name="Shape 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1155"/>
            <a:ext cx="9144001" cy="51455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>
            <p:ph type="title"/>
          </p:nvPr>
        </p:nvSpPr>
        <p:spPr>
          <a:xfrm>
            <a:off x="311700" y="2043771"/>
            <a:ext cx="4125556" cy="543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our screensho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pic>
        <p:nvPicPr>
          <p:cNvPr descr="nexus-5-portrait.png" id="50" name="Shape 50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668887" y="2135831"/>
            <a:ext cx="2112999" cy="30075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xus-5-portrait.png" id="51" name="Shape 51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2700844" y="2135831"/>
            <a:ext cx="2112999" cy="300758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/>
          <p:nvPr/>
        </p:nvSpPr>
        <p:spPr>
          <a:xfrm>
            <a:off x="2792078" y="2476235"/>
            <a:ext cx="1657199" cy="266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757941" y="2476235"/>
            <a:ext cx="1657199" cy="266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54" name="Shape 54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4713326" y="2135831"/>
            <a:ext cx="2112999" cy="300758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/>
          <p:nvPr/>
        </p:nvSpPr>
        <p:spPr>
          <a:xfrm>
            <a:off x="4804560" y="2476235"/>
            <a:ext cx="1657199" cy="266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56" name="Shape 56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6744199" y="2135831"/>
            <a:ext cx="2112999" cy="300758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/>
          <p:nvPr/>
        </p:nvSpPr>
        <p:spPr>
          <a:xfrm>
            <a:off x="6835432" y="2476235"/>
            <a:ext cx="1657199" cy="266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3 rows 2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558" name="Shape 558"/>
          <p:cNvSpPr/>
          <p:nvPr/>
        </p:nvSpPr>
        <p:spPr>
          <a:xfrm>
            <a:off x="3009750" y="-8475"/>
            <a:ext cx="6134400" cy="5151900"/>
          </a:xfrm>
          <a:prstGeom prst="rect">
            <a:avLst/>
          </a:prstGeom>
          <a:solidFill>
            <a:srgbClr val="F6F9F8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_lockup_developer_day_vertical_clr.png" id="559" name="Shape 5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esktop screenshot 2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/>
        </p:nvSpPr>
        <p:spPr>
          <a:xfrm>
            <a:off x="3047990" y="9"/>
            <a:ext cx="6096000" cy="5143500"/>
          </a:xfrm>
          <a:prstGeom prst="rect">
            <a:avLst/>
          </a:prstGeom>
          <a:solidFill>
            <a:srgbClr val="8CEDEA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splaying laptop.png" id="562" name="Shape 562"/>
          <p:cNvPicPr preferRelativeResize="0"/>
          <p:nvPr/>
        </p:nvPicPr>
        <p:blipFill rotWithShape="1">
          <a:blip r:embed="rId2">
            <a:alphaModFix/>
          </a:blip>
          <a:srcRect b="0" l="0" r="39617" t="0"/>
          <a:stretch/>
        </p:blipFill>
        <p:spPr>
          <a:xfrm>
            <a:off x="3947473" y="241019"/>
            <a:ext cx="5196599" cy="4661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Shape 563"/>
          <p:cNvSpPr txBox="1"/>
          <p:nvPr>
            <p:ph type="title"/>
          </p:nvPr>
        </p:nvSpPr>
        <p:spPr>
          <a:xfrm>
            <a:off x="311700" y="272109"/>
            <a:ext cx="24030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564" name="Shape 564"/>
          <p:cNvSpPr/>
          <p:nvPr/>
        </p:nvSpPr>
        <p:spPr>
          <a:xfrm>
            <a:off x="5041241" y="474229"/>
            <a:ext cx="4102800" cy="3823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283125" y="1220604"/>
            <a:ext cx="47814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566" name="Shape 5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evice Yellow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575375" y="-7875"/>
            <a:ext cx="4568699" cy="5151300"/>
          </a:xfrm>
          <a:prstGeom prst="rect">
            <a:avLst/>
          </a:prstGeom>
          <a:solidFill>
            <a:srgbClr val="FFC927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60" name="Shape 60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5516333" y="618477"/>
            <a:ext cx="3179097" cy="452503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62" name="Shape 62"/>
          <p:cNvSpPr/>
          <p:nvPr/>
        </p:nvSpPr>
        <p:spPr>
          <a:xfrm>
            <a:off x="5648380" y="1126912"/>
            <a:ext cx="2495700" cy="4016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283125" y="1220605"/>
            <a:ext cx="4781399" cy="203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64" name="Shape 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7868" cy="71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Device Yellow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4575375" y="-7875"/>
            <a:ext cx="4568699" cy="5151300"/>
          </a:xfrm>
          <a:prstGeom prst="rect">
            <a:avLst/>
          </a:prstGeom>
          <a:solidFill>
            <a:srgbClr val="429D42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67" name="Shape 67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5516333" y="618477"/>
            <a:ext cx="3179097" cy="452503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69" name="Shape 69"/>
          <p:cNvSpPr/>
          <p:nvPr/>
        </p:nvSpPr>
        <p:spPr>
          <a:xfrm>
            <a:off x="5648380" y="1126912"/>
            <a:ext cx="2495700" cy="4016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283125" y="1220605"/>
            <a:ext cx="4781399" cy="203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71" name="Shape 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7868" cy="71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Half Illustration 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 flipH="1">
            <a:off x="27" y="0"/>
            <a:ext cx="4572000" cy="5143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283125" y="1220605"/>
            <a:ext cx="4781399" cy="203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76" name="Shape 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551" y="4221989"/>
            <a:ext cx="1277868" cy="71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rows 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79" name="Shape 79"/>
          <p:cNvSpPr/>
          <p:nvPr/>
        </p:nvSpPr>
        <p:spPr>
          <a:xfrm>
            <a:off x="3009750" y="-8475"/>
            <a:ext cx="6134400" cy="5151900"/>
          </a:xfrm>
          <a:prstGeom prst="rect">
            <a:avLst/>
          </a:prstGeom>
          <a:solidFill>
            <a:srgbClr val="F6F9F8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_lockup_developer_day_vertical_clr.png" id="80" name="Shape 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551" y="4221989"/>
            <a:ext cx="1277868" cy="71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esktop screenshot 2 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3047961" y="0"/>
            <a:ext cx="6096000" cy="5143499"/>
          </a:xfrm>
          <a:prstGeom prst="rect">
            <a:avLst/>
          </a:prstGeom>
          <a:solidFill>
            <a:srgbClr val="FFC927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splaying laptop.png" id="83" name="Shape 83"/>
          <p:cNvPicPr preferRelativeResize="0"/>
          <p:nvPr/>
        </p:nvPicPr>
        <p:blipFill rotWithShape="1">
          <a:blip r:embed="rId2">
            <a:alphaModFix/>
          </a:blip>
          <a:srcRect b="0" l="0" r="26647" t="0"/>
          <a:stretch/>
        </p:blipFill>
        <p:spPr>
          <a:xfrm>
            <a:off x="3335839" y="404887"/>
            <a:ext cx="5808158" cy="428893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>
            <p:ph type="title"/>
          </p:nvPr>
        </p:nvSpPr>
        <p:spPr>
          <a:xfrm>
            <a:off x="311700" y="272109"/>
            <a:ext cx="2402999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85" name="Shape 85"/>
          <p:cNvSpPr/>
          <p:nvPr/>
        </p:nvSpPr>
        <p:spPr>
          <a:xfrm>
            <a:off x="4374964" y="643433"/>
            <a:ext cx="4781399" cy="3517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283125" y="1220605"/>
            <a:ext cx="4781399" cy="203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87" name="Shape 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7868" cy="71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ree row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272109"/>
            <a:ext cx="26682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90" name="Shape 90"/>
          <p:cNvSpPr txBox="1"/>
          <p:nvPr>
            <p:ph idx="2" type="title"/>
          </p:nvPr>
        </p:nvSpPr>
        <p:spPr>
          <a:xfrm>
            <a:off x="3377700" y="272109"/>
            <a:ext cx="2388599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91" name="Shape 91"/>
          <p:cNvSpPr txBox="1"/>
          <p:nvPr>
            <p:ph idx="3" type="title"/>
          </p:nvPr>
        </p:nvSpPr>
        <p:spPr>
          <a:xfrm>
            <a:off x="6443642" y="272109"/>
            <a:ext cx="2388599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220605"/>
            <a:ext cx="4781399" cy="203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ample Light Slid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ast pag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-11(3).jpg" id="95" name="Shape 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Half Illustra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 flipH="1">
            <a:off x="27" y="0"/>
            <a:ext cx="4572000" cy="5143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283125" y="1220605"/>
            <a:ext cx="4781399" cy="203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99" name="Shape 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551" y="4221989"/>
            <a:ext cx="1277868" cy="71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Title with subheading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evice Red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4575487" y="-7875"/>
            <a:ext cx="4568399" cy="5143499"/>
          </a:xfrm>
          <a:prstGeom prst="rect">
            <a:avLst/>
          </a:prstGeom>
          <a:solidFill>
            <a:srgbClr val="F6F9F8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102" name="Shape 102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5516333" y="618477"/>
            <a:ext cx="3179097" cy="452503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104" name="Shape 104"/>
          <p:cNvSpPr/>
          <p:nvPr/>
        </p:nvSpPr>
        <p:spPr>
          <a:xfrm>
            <a:off x="5648380" y="1126912"/>
            <a:ext cx="2495700" cy="4016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283125" y="1220605"/>
            <a:ext cx="4781399" cy="203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106" name="Shape 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7868" cy="71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evice Red 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4575037" y="-7875"/>
            <a:ext cx="4569000" cy="5151300"/>
          </a:xfrm>
          <a:prstGeom prst="rect">
            <a:avLst/>
          </a:prstGeom>
          <a:solidFill>
            <a:srgbClr val="FF5151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109" name="Shape 109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5516333" y="618477"/>
            <a:ext cx="3179097" cy="452503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111" name="Shape 111"/>
          <p:cNvSpPr/>
          <p:nvPr/>
        </p:nvSpPr>
        <p:spPr>
          <a:xfrm>
            <a:off x="5648380" y="1126912"/>
            <a:ext cx="2495700" cy="4016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283125" y="1220605"/>
            <a:ext cx="4781399" cy="203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113" name="Shape 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7868" cy="71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_Device Yellow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4575375" y="-7875"/>
            <a:ext cx="4568699" cy="5151300"/>
          </a:xfrm>
          <a:prstGeom prst="rect">
            <a:avLst/>
          </a:prstGeom>
          <a:solidFill>
            <a:srgbClr val="356EF3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116" name="Shape 116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5516333" y="618477"/>
            <a:ext cx="3179097" cy="452503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118" name="Shape 118"/>
          <p:cNvSpPr/>
          <p:nvPr/>
        </p:nvSpPr>
        <p:spPr>
          <a:xfrm>
            <a:off x="5648380" y="1126912"/>
            <a:ext cx="2495700" cy="4016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283125" y="1220605"/>
            <a:ext cx="4781399" cy="203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120" name="Shape 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7868" cy="71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evide  Turquois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4575375" y="-7875"/>
            <a:ext cx="4568699" cy="5151300"/>
          </a:xfrm>
          <a:prstGeom prst="rect">
            <a:avLst/>
          </a:prstGeom>
          <a:solidFill>
            <a:srgbClr val="09BCD3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5600108" y="1126912"/>
            <a:ext cx="2612999" cy="4016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5645042" y="1126912"/>
            <a:ext cx="2495700" cy="4016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125" name="Shape 125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5508805" y="618477"/>
            <a:ext cx="3179097" cy="452503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283125" y="1220605"/>
            <a:ext cx="4781399" cy="203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8" name="Shape 128"/>
          <p:cNvSpPr/>
          <p:nvPr/>
        </p:nvSpPr>
        <p:spPr>
          <a:xfrm>
            <a:off x="5648380" y="1126912"/>
            <a:ext cx="2495700" cy="4016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_lockup_developer_day_vertical_clr.png" id="129" name="Shape 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7868" cy="71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 Turquoise 2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132" name="Shape 132"/>
          <p:cNvSpPr/>
          <p:nvPr/>
        </p:nvSpPr>
        <p:spPr>
          <a:xfrm>
            <a:off x="4575300" y="-3900"/>
            <a:ext cx="4612800" cy="5151300"/>
          </a:xfrm>
          <a:prstGeom prst="rect">
            <a:avLst/>
          </a:prstGeom>
          <a:solidFill>
            <a:srgbClr val="09BCD3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5918400" y="864949"/>
            <a:ext cx="1926599" cy="3601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134" name="Shape 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08925" y="494299"/>
            <a:ext cx="2472649" cy="4481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developer_day_vertical_clr.png" id="135" name="Shape 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7868" cy="71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riple screenshot 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272109"/>
            <a:ext cx="81153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pic>
        <p:nvPicPr>
          <p:cNvPr descr="nexus-5-portrait.png" id="138" name="Shape 138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870028" y="1633133"/>
            <a:ext cx="2466247" cy="35103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xus-5-portrait.png" id="139" name="Shape 139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3561394" y="1633133"/>
            <a:ext cx="2466247" cy="351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3667880" y="2030446"/>
            <a:ext cx="1934400" cy="311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973969" y="2030446"/>
            <a:ext cx="1934400" cy="311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142" name="Shape 142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6234389" y="1633133"/>
            <a:ext cx="2466247" cy="351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/>
          <p:nvPr/>
        </p:nvSpPr>
        <p:spPr>
          <a:xfrm>
            <a:off x="6340875" y="2030446"/>
            <a:ext cx="1934398" cy="311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esktop screensho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4561021" y="-8475"/>
            <a:ext cx="4620299" cy="5151900"/>
          </a:xfrm>
          <a:prstGeom prst="rect">
            <a:avLst/>
          </a:prstGeom>
          <a:solidFill>
            <a:srgbClr val="8CEDEA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splaying laptop.png" id="146" name="Shape 146"/>
          <p:cNvPicPr preferRelativeResize="0"/>
          <p:nvPr/>
        </p:nvPicPr>
        <p:blipFill rotWithShape="1">
          <a:blip r:embed="rId2">
            <a:alphaModFix/>
          </a:blip>
          <a:srcRect b="0" l="0" r="35843" t="0"/>
          <a:stretch/>
        </p:blipFill>
        <p:spPr>
          <a:xfrm>
            <a:off x="4688183" y="674943"/>
            <a:ext cx="4493211" cy="379361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 flipH="1">
            <a:off x="27" y="0"/>
            <a:ext cx="4572000" cy="5143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Shape 148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149" name="Shape 149"/>
          <p:cNvSpPr/>
          <p:nvPr/>
        </p:nvSpPr>
        <p:spPr>
          <a:xfrm>
            <a:off x="5578350" y="864730"/>
            <a:ext cx="3602999" cy="311129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283125" y="1220605"/>
            <a:ext cx="4781399" cy="203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151" name="Shape 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7868" cy="71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esktop screenshot 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4560375" y="-8475"/>
            <a:ext cx="4620900" cy="5151900"/>
          </a:xfrm>
          <a:prstGeom prst="rect">
            <a:avLst/>
          </a:prstGeom>
          <a:solidFill>
            <a:srgbClr val="FFC927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splaying laptop.png" id="154" name="Shape 154"/>
          <p:cNvPicPr preferRelativeResize="0"/>
          <p:nvPr/>
        </p:nvPicPr>
        <p:blipFill rotWithShape="1">
          <a:blip r:embed="rId2">
            <a:alphaModFix/>
          </a:blip>
          <a:srcRect b="0" l="0" r="35843" t="0"/>
          <a:stretch/>
        </p:blipFill>
        <p:spPr>
          <a:xfrm>
            <a:off x="4688183" y="674943"/>
            <a:ext cx="4493211" cy="379361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/>
          <p:nvPr/>
        </p:nvSpPr>
        <p:spPr>
          <a:xfrm flipH="1">
            <a:off x="27" y="0"/>
            <a:ext cx="4572000" cy="5143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157" name="Shape 157"/>
          <p:cNvSpPr/>
          <p:nvPr/>
        </p:nvSpPr>
        <p:spPr>
          <a:xfrm>
            <a:off x="5578350" y="864730"/>
            <a:ext cx="3602999" cy="311129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283125" y="1220605"/>
            <a:ext cx="4781399" cy="203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159" name="Shape 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7868" cy="71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hoto with text 1/3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0" y="1450153"/>
            <a:ext cx="9144000" cy="36932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Shape 162"/>
          <p:cNvSpPr txBox="1"/>
          <p:nvPr>
            <p:ph type="title"/>
          </p:nvPr>
        </p:nvSpPr>
        <p:spPr>
          <a:xfrm>
            <a:off x="311700" y="272109"/>
            <a:ext cx="8684700" cy="56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pic>
        <p:nvPicPr>
          <p:cNvPr descr="logo_lockup_developer_day_vertical_clr.png" id="163" name="Shape 1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551" y="4221989"/>
            <a:ext cx="1277868" cy="71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ree rows 2: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0" y="-8475"/>
            <a:ext cx="6096000" cy="5151900"/>
          </a:xfrm>
          <a:prstGeom prst="rect">
            <a:avLst/>
          </a:prstGeom>
          <a:solidFill>
            <a:srgbClr val="F6F9F8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Shape 166"/>
          <p:cNvSpPr txBox="1"/>
          <p:nvPr>
            <p:ph type="title"/>
          </p:nvPr>
        </p:nvSpPr>
        <p:spPr>
          <a:xfrm>
            <a:off x="311700" y="272109"/>
            <a:ext cx="5068799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pic>
        <p:nvPicPr>
          <p:cNvPr descr="logo_lockup_developer_day_vertical_clr.png" id="167" name="Shape 1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551" y="4221989"/>
            <a:ext cx="1277868" cy="71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ree rows 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496675" y="-8475"/>
            <a:ext cx="6647400" cy="5151900"/>
          </a:xfrm>
          <a:prstGeom prst="rect">
            <a:avLst/>
          </a:prstGeom>
          <a:solidFill>
            <a:srgbClr val="F6F9F8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4"/>
          <p:cNvSpPr txBox="1"/>
          <p:nvPr>
            <p:ph type="title"/>
          </p:nvPr>
        </p:nvSpPr>
        <p:spPr>
          <a:xfrm>
            <a:off x="311700" y="272109"/>
            <a:ext cx="1813199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311700" y="1220605"/>
            <a:ext cx="4781399" cy="203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16" name="Shape 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551" y="4221989"/>
            <a:ext cx="1277868" cy="71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ree rows 2:1 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 flipH="1">
            <a:off x="6095999" y="-8475"/>
            <a:ext cx="3048000" cy="5137499"/>
          </a:xfrm>
          <a:prstGeom prst="rect">
            <a:avLst/>
          </a:prstGeom>
          <a:solidFill>
            <a:srgbClr val="F6F9F8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311700" y="272109"/>
            <a:ext cx="5068799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311700" y="1220605"/>
            <a:ext cx="4781399" cy="203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172" name="Shape 1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551" y="4221989"/>
            <a:ext cx="1277868" cy="71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3 rows 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175" name="Shape 175"/>
          <p:cNvSpPr/>
          <p:nvPr/>
        </p:nvSpPr>
        <p:spPr>
          <a:xfrm>
            <a:off x="3009750" y="-8475"/>
            <a:ext cx="6134400" cy="5151900"/>
          </a:xfrm>
          <a:prstGeom prst="rect">
            <a:avLst/>
          </a:prstGeom>
          <a:solidFill>
            <a:srgbClr val="F6F9F8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_lockup_developer_day_vertical_clr.png" id="176" name="Shape 1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551" y="4221989"/>
            <a:ext cx="1277868" cy="71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esktop screenshot 2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3047990" y="9"/>
            <a:ext cx="6096000" cy="5143499"/>
          </a:xfrm>
          <a:prstGeom prst="rect">
            <a:avLst/>
          </a:prstGeom>
          <a:solidFill>
            <a:srgbClr val="8CEDEA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splaying laptop.png" id="179" name="Shape 179"/>
          <p:cNvPicPr preferRelativeResize="0"/>
          <p:nvPr/>
        </p:nvPicPr>
        <p:blipFill rotWithShape="1">
          <a:blip r:embed="rId2">
            <a:alphaModFix/>
          </a:blip>
          <a:srcRect b="0" l="0" r="39617" t="0"/>
          <a:stretch/>
        </p:blipFill>
        <p:spPr>
          <a:xfrm>
            <a:off x="3947473" y="241020"/>
            <a:ext cx="5196552" cy="4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>
            <p:ph type="title"/>
          </p:nvPr>
        </p:nvSpPr>
        <p:spPr>
          <a:xfrm>
            <a:off x="311700" y="272109"/>
            <a:ext cx="2402999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181" name="Shape 181"/>
          <p:cNvSpPr/>
          <p:nvPr/>
        </p:nvSpPr>
        <p:spPr>
          <a:xfrm>
            <a:off x="5041241" y="474229"/>
            <a:ext cx="4102799" cy="382319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283125" y="1220605"/>
            <a:ext cx="4781399" cy="203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183" name="Shape 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7868" cy="71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pag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16-9ppt01.jpg" id="188" name="Shape 1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1154"/>
            <a:ext cx="9144000" cy="51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>
            <p:ph type="title"/>
          </p:nvPr>
        </p:nvSpPr>
        <p:spPr>
          <a:xfrm>
            <a:off x="311700" y="2043771"/>
            <a:ext cx="41256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Title with subheading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 page 3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4553746" y="-93"/>
            <a:ext cx="4590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pt_16-9ppt03 副本 2.jpg" id="193" name="Shape 1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0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>
            <p:ph idx="1" type="body"/>
          </p:nvPr>
        </p:nvSpPr>
        <p:spPr>
          <a:xfrm>
            <a:off x="3911600" y="1544637"/>
            <a:ext cx="48291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 page 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4553746" y="-93"/>
            <a:ext cx="4590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pt_16-9ppt02.jpg" id="197" name="Shape 1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93"/>
            <a:ext cx="9140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>
            <p:ph idx="1" type="body"/>
          </p:nvPr>
        </p:nvSpPr>
        <p:spPr>
          <a:xfrm>
            <a:off x="3795053" y="1654047"/>
            <a:ext cx="3307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 page 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4553746" y="-93"/>
            <a:ext cx="4590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pt_16-9ppt03 副本.jpg" id="201" name="Shape 2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>
            <p:ph idx="1" type="body"/>
          </p:nvPr>
        </p:nvSpPr>
        <p:spPr>
          <a:xfrm>
            <a:off x="3692525" y="1724025"/>
            <a:ext cx="51039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ast page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-11(3).jpg" id="204" name="Shape 2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Half Illustratio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 flipH="1">
            <a:off x="26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283125" y="1220604"/>
            <a:ext cx="47814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208" name="Shape 2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 page 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4553746" y="-93"/>
            <a:ext cx="4590299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pt_16-9ppt02.jpg" id="19" name="Shape 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93"/>
            <a:ext cx="914042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20"/>
          <p:cNvSpPr txBox="1"/>
          <p:nvPr>
            <p:ph idx="1" type="body"/>
          </p:nvPr>
        </p:nvSpPr>
        <p:spPr>
          <a:xfrm>
            <a:off x="3795053" y="1654047"/>
            <a:ext cx="3307691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evice Red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/>
        </p:nvSpPr>
        <p:spPr>
          <a:xfrm>
            <a:off x="4575487" y="-7875"/>
            <a:ext cx="4568399" cy="5143500"/>
          </a:xfrm>
          <a:prstGeom prst="rect">
            <a:avLst/>
          </a:prstGeom>
          <a:solidFill>
            <a:srgbClr val="F6F9F8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211" name="Shape 211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5516332" y="618477"/>
            <a:ext cx="3179100" cy="45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213" name="Shape 213"/>
          <p:cNvSpPr/>
          <p:nvPr/>
        </p:nvSpPr>
        <p:spPr>
          <a:xfrm>
            <a:off x="5648380" y="1126912"/>
            <a:ext cx="2495700" cy="40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283125" y="1220604"/>
            <a:ext cx="47814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215" name="Shape 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evice Red 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4575037" y="-7875"/>
            <a:ext cx="4568999" cy="5151300"/>
          </a:xfrm>
          <a:prstGeom prst="rect">
            <a:avLst/>
          </a:prstGeom>
          <a:solidFill>
            <a:srgbClr val="FF5151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218" name="Shape 218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5516332" y="618477"/>
            <a:ext cx="3179100" cy="45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220" name="Shape 220"/>
          <p:cNvSpPr/>
          <p:nvPr/>
        </p:nvSpPr>
        <p:spPr>
          <a:xfrm>
            <a:off x="5648380" y="1126912"/>
            <a:ext cx="2495700" cy="40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283125" y="1220604"/>
            <a:ext cx="47814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222" name="Shape 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_Device Yellow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4575375" y="-7875"/>
            <a:ext cx="4568700" cy="5151300"/>
          </a:xfrm>
          <a:prstGeom prst="rect">
            <a:avLst/>
          </a:prstGeom>
          <a:solidFill>
            <a:srgbClr val="356EF3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225" name="Shape 225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5516332" y="618477"/>
            <a:ext cx="3179100" cy="45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227" name="Shape 227"/>
          <p:cNvSpPr/>
          <p:nvPr/>
        </p:nvSpPr>
        <p:spPr>
          <a:xfrm>
            <a:off x="5648380" y="1126912"/>
            <a:ext cx="2495700" cy="40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283125" y="1220604"/>
            <a:ext cx="47814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229" name="Shape 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evide  Turquoise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4575375" y="-7875"/>
            <a:ext cx="4568700" cy="5151300"/>
          </a:xfrm>
          <a:prstGeom prst="rect">
            <a:avLst/>
          </a:prstGeom>
          <a:solidFill>
            <a:srgbClr val="09BCD3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5600107" y="1126912"/>
            <a:ext cx="2613000" cy="40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5645042" y="1126912"/>
            <a:ext cx="2495700" cy="40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234" name="Shape 234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5508805" y="618477"/>
            <a:ext cx="3179100" cy="45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283125" y="1220604"/>
            <a:ext cx="47814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7" name="Shape 237"/>
          <p:cNvSpPr/>
          <p:nvPr/>
        </p:nvSpPr>
        <p:spPr>
          <a:xfrm>
            <a:off x="5648380" y="1126912"/>
            <a:ext cx="2495700" cy="40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_lockup_developer_day_vertical_clr.png" id="238" name="Shape 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 Turquoise 2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241" name="Shape 241"/>
          <p:cNvSpPr/>
          <p:nvPr/>
        </p:nvSpPr>
        <p:spPr>
          <a:xfrm>
            <a:off x="4575300" y="-3900"/>
            <a:ext cx="4612800" cy="5151300"/>
          </a:xfrm>
          <a:prstGeom prst="rect">
            <a:avLst/>
          </a:prstGeom>
          <a:solidFill>
            <a:srgbClr val="09BCD3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5918400" y="864949"/>
            <a:ext cx="1926600" cy="36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243" name="Shape 2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08925" y="494299"/>
            <a:ext cx="2472600" cy="448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developer_day_vertical_clr.png" id="244" name="Shape 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riple screenshot 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272109"/>
            <a:ext cx="81153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pic>
        <p:nvPicPr>
          <p:cNvPr descr="nexus-5-portrait.png" id="247" name="Shape 247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870028" y="1633133"/>
            <a:ext cx="2466300" cy="351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xus-5-portrait.png" id="248" name="Shape 248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3561394" y="1633133"/>
            <a:ext cx="2466300" cy="35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/>
          <p:nvPr/>
        </p:nvSpPr>
        <p:spPr>
          <a:xfrm>
            <a:off x="3667880" y="2030446"/>
            <a:ext cx="1934400" cy="311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973969" y="2030446"/>
            <a:ext cx="1934400" cy="311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251" name="Shape 251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6234389" y="1633133"/>
            <a:ext cx="2466300" cy="35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/>
          <p:nvPr/>
        </p:nvSpPr>
        <p:spPr>
          <a:xfrm>
            <a:off x="6340875" y="2030446"/>
            <a:ext cx="1934400" cy="311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esktop screensho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4561021" y="-8475"/>
            <a:ext cx="4620300" cy="5151900"/>
          </a:xfrm>
          <a:prstGeom prst="rect">
            <a:avLst/>
          </a:prstGeom>
          <a:solidFill>
            <a:srgbClr val="8CEDEA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splaying laptop.png" id="255" name="Shape 255"/>
          <p:cNvPicPr preferRelativeResize="0"/>
          <p:nvPr/>
        </p:nvPicPr>
        <p:blipFill rotWithShape="1">
          <a:blip r:embed="rId2">
            <a:alphaModFix/>
          </a:blip>
          <a:srcRect b="0" l="0" r="35843" t="0"/>
          <a:stretch/>
        </p:blipFill>
        <p:spPr>
          <a:xfrm>
            <a:off x="4688182" y="674943"/>
            <a:ext cx="4493100" cy="37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/>
          <p:nvPr/>
        </p:nvSpPr>
        <p:spPr>
          <a:xfrm flipH="1">
            <a:off x="26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Shape 257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258" name="Shape 258"/>
          <p:cNvSpPr/>
          <p:nvPr/>
        </p:nvSpPr>
        <p:spPr>
          <a:xfrm>
            <a:off x="5578350" y="864729"/>
            <a:ext cx="3603000" cy="311129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283125" y="1220604"/>
            <a:ext cx="47814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260" name="Shape 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esktop screenshot 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4560375" y="-8475"/>
            <a:ext cx="4620900" cy="5151900"/>
          </a:xfrm>
          <a:prstGeom prst="rect">
            <a:avLst/>
          </a:prstGeom>
          <a:solidFill>
            <a:srgbClr val="FFC927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splaying laptop.png" id="263" name="Shape 263"/>
          <p:cNvPicPr preferRelativeResize="0"/>
          <p:nvPr/>
        </p:nvPicPr>
        <p:blipFill rotWithShape="1">
          <a:blip r:embed="rId2">
            <a:alphaModFix/>
          </a:blip>
          <a:srcRect b="0" l="0" r="35843" t="0"/>
          <a:stretch/>
        </p:blipFill>
        <p:spPr>
          <a:xfrm>
            <a:off x="4688182" y="674943"/>
            <a:ext cx="4493100" cy="37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/>
          <p:nvPr/>
        </p:nvSpPr>
        <p:spPr>
          <a:xfrm flipH="1">
            <a:off x="26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Shape 265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266" name="Shape 266"/>
          <p:cNvSpPr/>
          <p:nvPr/>
        </p:nvSpPr>
        <p:spPr>
          <a:xfrm>
            <a:off x="5578350" y="864729"/>
            <a:ext cx="3603000" cy="311129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283125" y="1220604"/>
            <a:ext cx="47814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268" name="Shape 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hoto with text 1/3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0" y="1450153"/>
            <a:ext cx="9144000" cy="369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Shape 271"/>
          <p:cNvSpPr txBox="1"/>
          <p:nvPr>
            <p:ph type="title"/>
          </p:nvPr>
        </p:nvSpPr>
        <p:spPr>
          <a:xfrm>
            <a:off x="311700" y="272109"/>
            <a:ext cx="86847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pic>
        <p:nvPicPr>
          <p:cNvPr descr="logo_lockup_developer_day_vertical_clr.png" id="272" name="Shape 2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ree rows 2: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0" y="-8475"/>
            <a:ext cx="6096000" cy="5151900"/>
          </a:xfrm>
          <a:prstGeom prst="rect">
            <a:avLst/>
          </a:prstGeom>
          <a:solidFill>
            <a:srgbClr val="F6F9F8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/>
          <p:nvPr>
            <p:ph type="title"/>
          </p:nvPr>
        </p:nvSpPr>
        <p:spPr>
          <a:xfrm>
            <a:off x="311700" y="272109"/>
            <a:ext cx="50688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pic>
        <p:nvPicPr>
          <p:cNvPr descr="logo_lockup_developer_day_vertical_clr.png" id="276" name="Shape 2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 Page 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4553746" y="-93"/>
            <a:ext cx="4590299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pt_16-9ppt03.jpg" id="23" name="Shape 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93"/>
            <a:ext cx="914042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/>
          <p:nvPr>
            <p:ph idx="1" type="body"/>
          </p:nvPr>
        </p:nvSpPr>
        <p:spPr>
          <a:xfrm>
            <a:off x="4100512" y="1731963"/>
            <a:ext cx="3802062" cy="6825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ree rows 2:1 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 flipH="1">
            <a:off x="6095999" y="-8475"/>
            <a:ext cx="3048000" cy="5137500"/>
          </a:xfrm>
          <a:prstGeom prst="rect">
            <a:avLst/>
          </a:prstGeom>
          <a:solidFill>
            <a:srgbClr val="F6F9F8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Shape 279"/>
          <p:cNvSpPr txBox="1"/>
          <p:nvPr>
            <p:ph type="title"/>
          </p:nvPr>
        </p:nvSpPr>
        <p:spPr>
          <a:xfrm>
            <a:off x="311700" y="272109"/>
            <a:ext cx="50688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311700" y="1220604"/>
            <a:ext cx="47814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281" name="Shape 2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3 rows 2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284" name="Shape 284"/>
          <p:cNvSpPr/>
          <p:nvPr/>
        </p:nvSpPr>
        <p:spPr>
          <a:xfrm>
            <a:off x="3009750" y="-8475"/>
            <a:ext cx="6134400" cy="5151900"/>
          </a:xfrm>
          <a:prstGeom prst="rect">
            <a:avLst/>
          </a:prstGeom>
          <a:solidFill>
            <a:srgbClr val="F6F9F8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_lockup_developer_day_vertical_clr.png" id="285" name="Shape 2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esktop screenshot 2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3047990" y="9"/>
            <a:ext cx="6096000" cy="5143500"/>
          </a:xfrm>
          <a:prstGeom prst="rect">
            <a:avLst/>
          </a:prstGeom>
          <a:solidFill>
            <a:srgbClr val="8CEDEA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splaying laptop.png" id="288" name="Shape 288"/>
          <p:cNvPicPr preferRelativeResize="0"/>
          <p:nvPr/>
        </p:nvPicPr>
        <p:blipFill rotWithShape="1">
          <a:blip r:embed="rId2">
            <a:alphaModFix/>
          </a:blip>
          <a:srcRect b="0" l="0" r="39617" t="0"/>
          <a:stretch/>
        </p:blipFill>
        <p:spPr>
          <a:xfrm>
            <a:off x="3947473" y="241018"/>
            <a:ext cx="5196599" cy="466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>
            <p:ph type="title"/>
          </p:nvPr>
        </p:nvSpPr>
        <p:spPr>
          <a:xfrm>
            <a:off x="311700" y="272109"/>
            <a:ext cx="24030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290" name="Shape 290"/>
          <p:cNvSpPr/>
          <p:nvPr/>
        </p:nvSpPr>
        <p:spPr>
          <a:xfrm>
            <a:off x="5041241" y="474229"/>
            <a:ext cx="4102800" cy="3823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283125" y="1220604"/>
            <a:ext cx="47814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292" name="Shape 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 Page 2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4553746" y="-93"/>
            <a:ext cx="4590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pt_16-9ppt03.jpg" id="295" name="Shape 2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93"/>
            <a:ext cx="9140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>
            <p:ph idx="1" type="body"/>
          </p:nvPr>
        </p:nvSpPr>
        <p:spPr>
          <a:xfrm>
            <a:off x="4100512" y="1731963"/>
            <a:ext cx="3802199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ree rows 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2496675" y="-8475"/>
            <a:ext cx="6647400" cy="5151900"/>
          </a:xfrm>
          <a:prstGeom prst="rect">
            <a:avLst/>
          </a:prstGeom>
          <a:solidFill>
            <a:srgbClr val="F6F9F8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Shape 299"/>
          <p:cNvSpPr txBox="1"/>
          <p:nvPr>
            <p:ph type="title"/>
          </p:nvPr>
        </p:nvSpPr>
        <p:spPr>
          <a:xfrm>
            <a:off x="311700" y="272109"/>
            <a:ext cx="18132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311700" y="1220604"/>
            <a:ext cx="47814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301" name="Shape 3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esktop screenshot 2 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/>
        </p:nvSpPr>
        <p:spPr>
          <a:xfrm>
            <a:off x="3047959" y="0"/>
            <a:ext cx="6096000" cy="5143500"/>
          </a:xfrm>
          <a:prstGeom prst="rect">
            <a:avLst/>
          </a:prstGeom>
          <a:solidFill>
            <a:srgbClr val="FFC927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splaying laptop.png" id="304" name="Shape 304"/>
          <p:cNvPicPr preferRelativeResize="0"/>
          <p:nvPr/>
        </p:nvPicPr>
        <p:blipFill rotWithShape="1">
          <a:blip r:embed="rId2">
            <a:alphaModFix/>
          </a:blip>
          <a:srcRect b="0" l="0" r="26648" t="0"/>
          <a:stretch/>
        </p:blipFill>
        <p:spPr>
          <a:xfrm>
            <a:off x="3335839" y="404887"/>
            <a:ext cx="5808300" cy="42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 txBox="1"/>
          <p:nvPr>
            <p:ph type="title"/>
          </p:nvPr>
        </p:nvSpPr>
        <p:spPr>
          <a:xfrm>
            <a:off x="311700" y="272109"/>
            <a:ext cx="24030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306" name="Shape 306"/>
          <p:cNvSpPr/>
          <p:nvPr/>
        </p:nvSpPr>
        <p:spPr>
          <a:xfrm>
            <a:off x="4374964" y="643433"/>
            <a:ext cx="4781400" cy="3517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283125" y="1220604"/>
            <a:ext cx="47814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308" name="Shape 3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ontent">
    <p:bg>
      <p:bgPr>
        <a:solidFill>
          <a:srgbClr val="F8F8F8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" type="body"/>
          </p:nvPr>
        </p:nvSpPr>
        <p:spPr>
          <a:xfrm>
            <a:off x="201929" y="891883"/>
            <a:ext cx="8740200" cy="21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2941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1" name="Shape 311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">
    <p:bg>
      <p:bgPr>
        <a:solidFill>
          <a:srgbClr val="F8F8F8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ouble screensho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xus-5-portrait.png" id="315" name="Shape 315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1786099" y="1261408"/>
            <a:ext cx="2794800" cy="38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>
            <p:ph type="title"/>
          </p:nvPr>
        </p:nvSpPr>
        <p:spPr>
          <a:xfrm>
            <a:off x="311700" y="272109"/>
            <a:ext cx="84696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317" name="Shape 317"/>
          <p:cNvSpPr/>
          <p:nvPr/>
        </p:nvSpPr>
        <p:spPr>
          <a:xfrm>
            <a:off x="5303930" y="1369770"/>
            <a:ext cx="2344800" cy="377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Shape 318"/>
          <p:cNvSpPr/>
          <p:nvPr/>
        </p:nvSpPr>
        <p:spPr>
          <a:xfrm>
            <a:off x="1907873" y="1705075"/>
            <a:ext cx="2205300" cy="34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319" name="Shape 319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4954842" y="1280561"/>
            <a:ext cx="2794800" cy="38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/>
          <p:nvPr/>
        </p:nvSpPr>
        <p:spPr>
          <a:xfrm>
            <a:off x="5076617" y="1705075"/>
            <a:ext cx="2205300" cy="34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riple screenshot 1 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311700" y="272109"/>
            <a:ext cx="81153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pic>
        <p:nvPicPr>
          <p:cNvPr descr="nexus-5-portrait.png" id="323" name="Shape 323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378344" y="1519612"/>
            <a:ext cx="2546100" cy="36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xus-5-portrait.png" id="324" name="Shape 324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3397091" y="1519612"/>
            <a:ext cx="2546100" cy="36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/>
          <p:nvPr/>
        </p:nvSpPr>
        <p:spPr>
          <a:xfrm>
            <a:off x="3507021" y="1929772"/>
            <a:ext cx="1997100" cy="3213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485649" y="1929772"/>
            <a:ext cx="1997100" cy="3213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327" name="Shape 327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6358628" y="1519612"/>
            <a:ext cx="2546100" cy="36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/>
          <p:nvPr/>
        </p:nvSpPr>
        <p:spPr>
          <a:xfrm>
            <a:off x="6468557" y="1929772"/>
            <a:ext cx="1997100" cy="3213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 page 3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4553746" y="-93"/>
            <a:ext cx="4590299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pt_16-9ppt03 副本 2.jpg" id="27" name="Shape 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0263" cy="514340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/>
          <p:nvPr>
            <p:ph idx="1" type="body"/>
          </p:nvPr>
        </p:nvSpPr>
        <p:spPr>
          <a:xfrm>
            <a:off x="3911600" y="1544638"/>
            <a:ext cx="4829174" cy="4935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our screensho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pic>
        <p:nvPicPr>
          <p:cNvPr descr="nexus-5-portrait.png" id="331" name="Shape 331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668887" y="2135831"/>
            <a:ext cx="2112900" cy="3007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xus-5-portrait.png" id="332" name="Shape 332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2700843" y="2135831"/>
            <a:ext cx="2112900" cy="300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/>
          <p:nvPr/>
        </p:nvSpPr>
        <p:spPr>
          <a:xfrm>
            <a:off x="2792077" y="2476234"/>
            <a:ext cx="1657199" cy="266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757941" y="2476234"/>
            <a:ext cx="1657200" cy="266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335" name="Shape 335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4713326" y="2135831"/>
            <a:ext cx="2112899" cy="300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/>
          <p:nvPr/>
        </p:nvSpPr>
        <p:spPr>
          <a:xfrm>
            <a:off x="4804560" y="2476234"/>
            <a:ext cx="1657200" cy="266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337" name="Shape 337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6744199" y="2135831"/>
            <a:ext cx="2112900" cy="300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/>
          <p:nvPr/>
        </p:nvSpPr>
        <p:spPr>
          <a:xfrm>
            <a:off x="6835432" y="2476234"/>
            <a:ext cx="1657200" cy="266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evice Yellow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4575375" y="-7875"/>
            <a:ext cx="4568700" cy="5151300"/>
          </a:xfrm>
          <a:prstGeom prst="rect">
            <a:avLst/>
          </a:prstGeom>
          <a:solidFill>
            <a:srgbClr val="FFC927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341" name="Shape 341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5516332" y="618477"/>
            <a:ext cx="3179100" cy="45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343" name="Shape 343"/>
          <p:cNvSpPr/>
          <p:nvPr/>
        </p:nvSpPr>
        <p:spPr>
          <a:xfrm>
            <a:off x="5648380" y="1126912"/>
            <a:ext cx="2495700" cy="40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283125" y="1220604"/>
            <a:ext cx="47814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345" name="Shape 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Device Yellow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4575375" y="-7875"/>
            <a:ext cx="4568700" cy="5151300"/>
          </a:xfrm>
          <a:prstGeom prst="rect">
            <a:avLst/>
          </a:prstGeom>
          <a:solidFill>
            <a:srgbClr val="429D42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348" name="Shape 348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5516332" y="618477"/>
            <a:ext cx="3179100" cy="45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350" name="Shape 350"/>
          <p:cNvSpPr/>
          <p:nvPr/>
        </p:nvSpPr>
        <p:spPr>
          <a:xfrm>
            <a:off x="5648380" y="1126912"/>
            <a:ext cx="2495700" cy="40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283125" y="1220604"/>
            <a:ext cx="47814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352" name="Shape 3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Half Illustration 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/>
        </p:nvSpPr>
        <p:spPr>
          <a:xfrm flipH="1">
            <a:off x="26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Shape 355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283125" y="1220604"/>
            <a:ext cx="47814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357" name="Shape 3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rows 2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360" name="Shape 360"/>
          <p:cNvSpPr/>
          <p:nvPr/>
        </p:nvSpPr>
        <p:spPr>
          <a:xfrm>
            <a:off x="3009750" y="-8475"/>
            <a:ext cx="6134400" cy="5151900"/>
          </a:xfrm>
          <a:prstGeom prst="rect">
            <a:avLst/>
          </a:prstGeom>
          <a:solidFill>
            <a:srgbClr val="F6F9F8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_lockup_developer_day_vertical_clr.png" id="361" name="Shape 3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ree rows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311700" y="272109"/>
            <a:ext cx="26682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364" name="Shape 364"/>
          <p:cNvSpPr txBox="1"/>
          <p:nvPr>
            <p:ph idx="2" type="title"/>
          </p:nvPr>
        </p:nvSpPr>
        <p:spPr>
          <a:xfrm>
            <a:off x="3377700" y="272109"/>
            <a:ext cx="23886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365" name="Shape 365"/>
          <p:cNvSpPr txBox="1"/>
          <p:nvPr>
            <p:ph idx="3" type="title"/>
          </p:nvPr>
        </p:nvSpPr>
        <p:spPr>
          <a:xfrm>
            <a:off x="6443642" y="272109"/>
            <a:ext cx="23886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311700" y="1220604"/>
            <a:ext cx="47814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ample Light Slide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项目符号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标题 - 居中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  <a:defRPr b="0" i="0" sz="4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  <a:defRPr b="0" i="0" sz="4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  <a:defRPr b="0" i="0" sz="4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  <a:defRPr b="0" i="0" sz="4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  <a:defRPr b="0" i="0" sz="4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lvl="5" marL="0" marR="0" rtl="0" algn="ctr">
              <a:spcBef>
                <a:spcPts val="0"/>
              </a:spcBef>
              <a:buFont typeface="Helvetica Neue"/>
              <a:buNone/>
              <a:defRPr b="0" i="0" sz="41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lvl="6" marL="0" marR="0" rtl="0" algn="ctr">
              <a:spcBef>
                <a:spcPts val="0"/>
              </a:spcBef>
              <a:buFont typeface="Helvetica Neue"/>
              <a:buNone/>
              <a:defRPr b="0" i="0" sz="41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spcBef>
                <a:spcPts val="0"/>
              </a:spcBef>
              <a:buFont typeface="Helvetica Neue"/>
              <a:buNone/>
              <a:defRPr b="0" i="0" sz="41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lvl="8" marL="0" marR="0" rtl="0" algn="ctr">
              <a:spcBef>
                <a:spcPts val="0"/>
              </a:spcBef>
              <a:buFont typeface="Helvetica Neue"/>
              <a:buNone/>
              <a:defRPr b="0" i="0" sz="41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引文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 page 4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4553746" y="-93"/>
            <a:ext cx="4590299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pt_16-9ppt03 副本.jpg" id="31" name="Shape 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551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 txBox="1"/>
          <p:nvPr>
            <p:ph idx="1" type="body"/>
          </p:nvPr>
        </p:nvSpPr>
        <p:spPr>
          <a:xfrm>
            <a:off x="3692525" y="1724025"/>
            <a:ext cx="5103813" cy="9413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照片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1_空白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Title Slide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Shape 3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05" y="5"/>
            <a:ext cx="9135300" cy="5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5"/>
            <a:ext cx="9144000" cy="51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/>
          <p:nvPr/>
        </p:nvSpPr>
        <p:spPr>
          <a:xfrm>
            <a:off x="8701" y="77490"/>
            <a:ext cx="9135300" cy="651300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80625" lIns="80625" rIns="80625" tIns="80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标题与副标题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666750" y="862012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lvl="1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lvl="2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lvl="5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lvl="6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66750" y="2652710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500" lvl="5" marL="1428750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25" lvl="6" marL="1666875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7150" lvl="7" marL="1905000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3975" lvl="8" marL="2143125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自定义版式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633412" y="357187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lvl="1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lvl="2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lvl="5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lvl="6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自定义版式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type="title"/>
          </p:nvPr>
        </p:nvSpPr>
        <p:spPr>
          <a:xfrm>
            <a:off x="633412" y="357187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lvl="1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lvl="2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lvl="5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lvl="6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照片 - 垂直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type="title"/>
          </p:nvPr>
        </p:nvSpPr>
        <p:spPr>
          <a:xfrm>
            <a:off x="619125" y="414337"/>
            <a:ext cx="38337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lvl="1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lvl="2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lvl="5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lvl="6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19125" y="2566988"/>
            <a:ext cx="3833700" cy="21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500" lvl="5" marL="1428750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25" lvl="6" marL="1666875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7150" lvl="7" marL="1905000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3975" lvl="8" marL="2143125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标题与项目符号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633412" y="357187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lvl="1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lvl="2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lvl="5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lvl="6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33412" y="1214437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53975" lvl="0" marL="238125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" lvl="1" marL="476250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25" lvl="2" marL="714375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7150" lvl="3" marL="952500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3975" lvl="4" marL="1190625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500" lvl="5" marL="1428750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25" lvl="6" marL="1666875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7150" lvl="7" marL="1905000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3975" lvl="8" marL="2143125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标题、项目符号与照片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title"/>
          </p:nvPr>
        </p:nvSpPr>
        <p:spPr>
          <a:xfrm>
            <a:off x="633412" y="357187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lvl="1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lvl="2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lvl="5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lvl="6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33412" y="1214437"/>
            <a:ext cx="37527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52387" lvl="0" marL="209550" marR="0" rtl="0" algn="l">
              <a:lnSpc>
                <a:spcPct val="10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8737" lvl="1" marL="419100" marR="0" rtl="0" algn="l">
              <a:lnSpc>
                <a:spcPct val="10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2387" lvl="2" marL="628650" marR="0" rtl="0" algn="l">
              <a:lnSpc>
                <a:spcPct val="10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8737" lvl="3" marL="838200" marR="0" rtl="0" algn="l">
              <a:lnSpc>
                <a:spcPct val="10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2387" lvl="4" marL="1047750" marR="0" rtl="0" algn="l">
              <a:lnSpc>
                <a:spcPct val="10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500" lvl="5" marL="1428750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25" lvl="6" marL="1666875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7150" lvl="7" marL="1905000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3975" lvl="8" marL="2143125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项目符号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idx="1" type="body"/>
          </p:nvPr>
        </p:nvSpPr>
        <p:spPr>
          <a:xfrm>
            <a:off x="633412" y="666750"/>
            <a:ext cx="78771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53975" lvl="0" marL="238125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" lvl="1" marL="476250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25" lvl="2" marL="714375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7150" lvl="3" marL="952500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3975" lvl="4" marL="1190625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500" lvl="5" marL="1428750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25" lvl="6" marL="1666875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7150" lvl="7" marL="1905000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3975" lvl="8" marL="2143125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ouble screensho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xus-5-portrait.png" id="34" name="Shape 34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1786099" y="1261408"/>
            <a:ext cx="2794738" cy="388209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/>
          <p:nvPr>
            <p:ph type="title"/>
          </p:nvPr>
        </p:nvSpPr>
        <p:spPr>
          <a:xfrm>
            <a:off x="311700" y="272109"/>
            <a:ext cx="8469599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36" name="Shape 36"/>
          <p:cNvSpPr/>
          <p:nvPr/>
        </p:nvSpPr>
        <p:spPr>
          <a:xfrm>
            <a:off x="5303930" y="1369770"/>
            <a:ext cx="2344799" cy="3773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/>
          <p:nvPr/>
        </p:nvSpPr>
        <p:spPr>
          <a:xfrm>
            <a:off x="1907873" y="1705075"/>
            <a:ext cx="2205159" cy="34296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38" name="Shape 38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4954842" y="1280561"/>
            <a:ext cx="2794738" cy="38820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/>
          <p:nvPr/>
        </p:nvSpPr>
        <p:spPr>
          <a:xfrm>
            <a:off x="5076617" y="1705075"/>
            <a:ext cx="2205159" cy="34296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照片 - 3 联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引文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照片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空白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page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16-9ppt01.jpg" id="418" name="Shape 4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1154"/>
            <a:ext cx="9144000" cy="51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 txBox="1"/>
          <p:nvPr>
            <p:ph type="title"/>
          </p:nvPr>
        </p:nvSpPr>
        <p:spPr>
          <a:xfrm>
            <a:off x="311700" y="2043771"/>
            <a:ext cx="41256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4_内容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/>
        </p:nvSpPr>
        <p:spPr>
          <a:xfrm>
            <a:off x="9236075" y="2563813"/>
            <a:ext cx="1360500" cy="1247700"/>
          </a:xfrm>
          <a:prstGeom prst="rect">
            <a:avLst/>
          </a:prstGeom>
          <a:noFill/>
          <a:ln>
            <a:noFill/>
          </a:ln>
        </p:spPr>
        <p:txBody>
          <a:bodyPr anchorCtr="1" anchor="b" bIns="46725" lIns="93425" rIns="93425" tIns="46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Type: 微软雅黑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Size：24-pt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Color：The ZTE blue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Subtitle: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Type：微软雅黑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Size：18pt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Color: The ZTE green</a:t>
            </a:r>
          </a:p>
        </p:txBody>
      </p:sp>
      <p:grpSp>
        <p:nvGrpSpPr>
          <p:cNvPr id="422" name="Shape 422"/>
          <p:cNvGrpSpPr/>
          <p:nvPr/>
        </p:nvGrpSpPr>
        <p:grpSpPr>
          <a:xfrm>
            <a:off x="9364919" y="3851266"/>
            <a:ext cx="1392358" cy="989108"/>
            <a:chOff x="9286278" y="1725515"/>
            <a:chExt cx="1392636" cy="989108"/>
          </a:xfrm>
        </p:grpSpPr>
        <p:grpSp>
          <p:nvGrpSpPr>
            <p:cNvPr id="423" name="Shape 423"/>
            <p:cNvGrpSpPr/>
            <p:nvPr/>
          </p:nvGrpSpPr>
          <p:grpSpPr>
            <a:xfrm>
              <a:off x="9286278" y="1725515"/>
              <a:ext cx="935136" cy="254100"/>
              <a:chOff x="9286278" y="1725515"/>
              <a:chExt cx="935136" cy="254100"/>
            </a:xfrm>
          </p:grpSpPr>
          <p:sp>
            <p:nvSpPr>
              <p:cNvPr id="424" name="Shape 424"/>
              <p:cNvSpPr/>
              <p:nvPr/>
            </p:nvSpPr>
            <p:spPr>
              <a:xfrm>
                <a:off x="9286278" y="1725515"/>
                <a:ext cx="254100" cy="254100"/>
              </a:xfrm>
              <a:prstGeom prst="rect">
                <a:avLst/>
              </a:prstGeom>
              <a:solidFill>
                <a:srgbClr val="008FD4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Shape 425"/>
              <p:cNvSpPr txBox="1"/>
              <p:nvPr/>
            </p:nvSpPr>
            <p:spPr>
              <a:xfrm>
                <a:off x="9503814" y="1757265"/>
                <a:ext cx="717600" cy="1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Times"/>
                  <a:buNone/>
                </a:pPr>
                <a:r>
                  <a:rPr b="0" i="1" lang="en-US" sz="700" u="none" cap="none" strike="noStrike">
                    <a:solidFill>
                      <a:schemeClr val="lt1"/>
                    </a:solidFill>
                    <a:latin typeface="Times"/>
                    <a:ea typeface="Times"/>
                    <a:cs typeface="Times"/>
                    <a:sym typeface="Times"/>
                  </a:rPr>
                  <a:t>G143, B212</a:t>
                </a:r>
              </a:p>
            </p:txBody>
          </p:sp>
        </p:grpSp>
        <p:grpSp>
          <p:nvGrpSpPr>
            <p:cNvPr id="426" name="Shape 426"/>
            <p:cNvGrpSpPr/>
            <p:nvPr/>
          </p:nvGrpSpPr>
          <p:grpSpPr>
            <a:xfrm>
              <a:off x="9286278" y="2098575"/>
              <a:ext cx="1198836" cy="254100"/>
              <a:chOff x="9286278" y="2098575"/>
              <a:chExt cx="1198836" cy="254100"/>
            </a:xfrm>
          </p:grpSpPr>
          <p:sp>
            <p:nvSpPr>
              <p:cNvPr id="427" name="Shape 427"/>
              <p:cNvSpPr/>
              <p:nvPr/>
            </p:nvSpPr>
            <p:spPr>
              <a:xfrm>
                <a:off x="9286278" y="2098575"/>
                <a:ext cx="254100" cy="254100"/>
              </a:xfrm>
              <a:prstGeom prst="rect">
                <a:avLst/>
              </a:prstGeom>
              <a:solidFill>
                <a:srgbClr val="8CC63E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Shape 428"/>
              <p:cNvSpPr txBox="1"/>
              <p:nvPr/>
            </p:nvSpPr>
            <p:spPr>
              <a:xfrm>
                <a:off x="9503814" y="2130325"/>
                <a:ext cx="981300" cy="1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Times"/>
                  <a:buNone/>
                </a:pPr>
                <a:r>
                  <a:rPr b="0" i="1" lang="en-US" sz="700" u="none" cap="none" strike="noStrike">
                    <a:solidFill>
                      <a:schemeClr val="lt1"/>
                    </a:solidFill>
                    <a:latin typeface="Times"/>
                    <a:ea typeface="Times"/>
                    <a:cs typeface="Times"/>
                    <a:sym typeface="Times"/>
                  </a:rPr>
                  <a:t>R140,G198, B62</a:t>
                </a:r>
              </a:p>
            </p:txBody>
          </p:sp>
        </p:grpSp>
        <p:sp>
          <p:nvSpPr>
            <p:cNvPr id="429" name="Shape 429"/>
            <p:cNvSpPr/>
            <p:nvPr/>
          </p:nvSpPr>
          <p:spPr>
            <a:xfrm>
              <a:off x="9286278" y="2460524"/>
              <a:ext cx="254100" cy="254100"/>
            </a:xfrm>
            <a:prstGeom prst="rect">
              <a:avLst/>
            </a:prstGeom>
            <a:solidFill>
              <a:srgbClr val="5ACBF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Shape 430"/>
            <p:cNvSpPr txBox="1"/>
            <p:nvPr/>
          </p:nvSpPr>
          <p:spPr>
            <a:xfrm>
              <a:off x="9503814" y="2490685"/>
              <a:ext cx="11751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Times"/>
                <a:buNone/>
              </a:pPr>
              <a:r>
                <a:rPr b="0" i="1" lang="en-US" sz="700" u="none" cap="none" strike="noStrik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R90,G203, B245</a:t>
              </a:r>
            </a:p>
          </p:txBody>
        </p:sp>
      </p:grpSp>
      <p:pic>
        <p:nvPicPr>
          <p:cNvPr descr="ZTE_ppt_design_0202-06.jpg" id="431" name="Shape 4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79962"/>
            <a:ext cx="9144000" cy="3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Shape 432"/>
          <p:cNvSpPr txBox="1"/>
          <p:nvPr/>
        </p:nvSpPr>
        <p:spPr>
          <a:xfrm>
            <a:off x="4271962" y="4914900"/>
            <a:ext cx="21909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b="0" i="0" lang="en-US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ZTEsoft Technology Co.,Ltd. All rights reserved</a:t>
            </a:r>
          </a:p>
        </p:txBody>
      </p:sp>
      <p:sp>
        <p:nvSpPr>
          <p:cNvPr id="433" name="Shape 433"/>
          <p:cNvSpPr/>
          <p:nvPr/>
        </p:nvSpPr>
        <p:spPr>
          <a:xfrm>
            <a:off x="238125" y="4849812"/>
            <a:ext cx="419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pSp>
        <p:nvGrpSpPr>
          <p:cNvPr id="434" name="Shape 434"/>
          <p:cNvGrpSpPr/>
          <p:nvPr/>
        </p:nvGrpSpPr>
        <p:grpSpPr>
          <a:xfrm>
            <a:off x="7534555" y="4779963"/>
            <a:ext cx="1419317" cy="304800"/>
            <a:chOff x="7505204" y="6475330"/>
            <a:chExt cx="1419601" cy="304800"/>
          </a:xfrm>
        </p:grpSpPr>
        <p:sp>
          <p:nvSpPr>
            <p:cNvPr id="435" name="Shape 435"/>
            <p:cNvSpPr/>
            <p:nvPr/>
          </p:nvSpPr>
          <p:spPr>
            <a:xfrm>
              <a:off x="7505204" y="6475330"/>
              <a:ext cx="1419600" cy="3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ZTEsoft中兴软创_Logo.png" id="436" name="Shape 4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05206" y="6528625"/>
              <a:ext cx="1419600" cy="201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7" name="Shape 437"/>
          <p:cNvSpPr txBox="1"/>
          <p:nvPr>
            <p:ph idx="1" type="body"/>
          </p:nvPr>
        </p:nvSpPr>
        <p:spPr>
          <a:xfrm>
            <a:off x="336137" y="1270075"/>
            <a:ext cx="85137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8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38" name="Shape 438"/>
          <p:cNvSpPr txBox="1"/>
          <p:nvPr>
            <p:ph type="title"/>
          </p:nvPr>
        </p:nvSpPr>
        <p:spPr>
          <a:xfrm>
            <a:off x="336137" y="411131"/>
            <a:ext cx="85137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008FD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8_内容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/>
        </p:nvSpPr>
        <p:spPr>
          <a:xfrm>
            <a:off x="9236075" y="2563813"/>
            <a:ext cx="1360500" cy="1247700"/>
          </a:xfrm>
          <a:prstGeom prst="rect">
            <a:avLst/>
          </a:prstGeom>
          <a:noFill/>
          <a:ln>
            <a:noFill/>
          </a:ln>
        </p:spPr>
        <p:txBody>
          <a:bodyPr anchorCtr="1" anchor="b" bIns="46725" lIns="93425" rIns="93425" tIns="46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Type: 微软雅黑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Size：24-32pt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Color：The ZTE blue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Subtitle: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Type：微软雅黑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Size：18pt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Color: The ZTE green</a:t>
            </a:r>
          </a:p>
        </p:txBody>
      </p:sp>
      <p:grpSp>
        <p:nvGrpSpPr>
          <p:cNvPr id="441" name="Shape 441"/>
          <p:cNvGrpSpPr/>
          <p:nvPr/>
        </p:nvGrpSpPr>
        <p:grpSpPr>
          <a:xfrm>
            <a:off x="9364919" y="3851266"/>
            <a:ext cx="1392358" cy="989108"/>
            <a:chOff x="9286278" y="1725515"/>
            <a:chExt cx="1392636" cy="989108"/>
          </a:xfrm>
        </p:grpSpPr>
        <p:grpSp>
          <p:nvGrpSpPr>
            <p:cNvPr id="442" name="Shape 442"/>
            <p:cNvGrpSpPr/>
            <p:nvPr/>
          </p:nvGrpSpPr>
          <p:grpSpPr>
            <a:xfrm>
              <a:off x="9286278" y="1725515"/>
              <a:ext cx="935136" cy="254100"/>
              <a:chOff x="9286278" y="1725515"/>
              <a:chExt cx="935136" cy="254100"/>
            </a:xfrm>
          </p:grpSpPr>
          <p:sp>
            <p:nvSpPr>
              <p:cNvPr id="443" name="Shape 443"/>
              <p:cNvSpPr/>
              <p:nvPr/>
            </p:nvSpPr>
            <p:spPr>
              <a:xfrm>
                <a:off x="9286278" y="1725515"/>
                <a:ext cx="254100" cy="254100"/>
              </a:xfrm>
              <a:prstGeom prst="rect">
                <a:avLst/>
              </a:prstGeom>
              <a:solidFill>
                <a:srgbClr val="008FD4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Shape 444"/>
              <p:cNvSpPr txBox="1"/>
              <p:nvPr/>
            </p:nvSpPr>
            <p:spPr>
              <a:xfrm>
                <a:off x="9503814" y="1757265"/>
                <a:ext cx="717600" cy="1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Times"/>
                  <a:buNone/>
                </a:pPr>
                <a:r>
                  <a:rPr b="0" i="1" lang="en-US" sz="700" u="none" cap="none" strike="noStrike">
                    <a:solidFill>
                      <a:schemeClr val="lt1"/>
                    </a:solidFill>
                    <a:latin typeface="Times"/>
                    <a:ea typeface="Times"/>
                    <a:cs typeface="Times"/>
                    <a:sym typeface="Times"/>
                  </a:rPr>
                  <a:t>G143, B212</a:t>
                </a:r>
              </a:p>
            </p:txBody>
          </p:sp>
        </p:grpSp>
        <p:grpSp>
          <p:nvGrpSpPr>
            <p:cNvPr id="445" name="Shape 445"/>
            <p:cNvGrpSpPr/>
            <p:nvPr/>
          </p:nvGrpSpPr>
          <p:grpSpPr>
            <a:xfrm>
              <a:off x="9286278" y="2098575"/>
              <a:ext cx="1198836" cy="254100"/>
              <a:chOff x="9286278" y="2098575"/>
              <a:chExt cx="1198836" cy="254100"/>
            </a:xfrm>
          </p:grpSpPr>
          <p:sp>
            <p:nvSpPr>
              <p:cNvPr id="446" name="Shape 446"/>
              <p:cNvSpPr/>
              <p:nvPr/>
            </p:nvSpPr>
            <p:spPr>
              <a:xfrm>
                <a:off x="9286278" y="2098575"/>
                <a:ext cx="254100" cy="254100"/>
              </a:xfrm>
              <a:prstGeom prst="rect">
                <a:avLst/>
              </a:prstGeom>
              <a:solidFill>
                <a:srgbClr val="8CC63E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Shape 447"/>
              <p:cNvSpPr txBox="1"/>
              <p:nvPr/>
            </p:nvSpPr>
            <p:spPr>
              <a:xfrm>
                <a:off x="9503814" y="2130325"/>
                <a:ext cx="981300" cy="1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Times"/>
                  <a:buNone/>
                </a:pPr>
                <a:r>
                  <a:rPr b="0" i="1" lang="en-US" sz="700" u="none" cap="none" strike="noStrike">
                    <a:solidFill>
                      <a:schemeClr val="lt1"/>
                    </a:solidFill>
                    <a:latin typeface="Times"/>
                    <a:ea typeface="Times"/>
                    <a:cs typeface="Times"/>
                    <a:sym typeface="Times"/>
                  </a:rPr>
                  <a:t>R140,G198, B62</a:t>
                </a:r>
              </a:p>
            </p:txBody>
          </p:sp>
        </p:grpSp>
        <p:sp>
          <p:nvSpPr>
            <p:cNvPr id="448" name="Shape 448"/>
            <p:cNvSpPr/>
            <p:nvPr/>
          </p:nvSpPr>
          <p:spPr>
            <a:xfrm>
              <a:off x="9286278" y="2460524"/>
              <a:ext cx="254100" cy="254100"/>
            </a:xfrm>
            <a:prstGeom prst="rect">
              <a:avLst/>
            </a:prstGeom>
            <a:solidFill>
              <a:srgbClr val="5ACBF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Shape 449"/>
            <p:cNvSpPr txBox="1"/>
            <p:nvPr/>
          </p:nvSpPr>
          <p:spPr>
            <a:xfrm>
              <a:off x="9503814" y="2490685"/>
              <a:ext cx="11751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Times"/>
                <a:buNone/>
              </a:pPr>
              <a:r>
                <a:rPr b="0" i="1" lang="en-US" sz="700" u="none" cap="none" strike="noStrik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R90,G203, B245</a:t>
              </a:r>
            </a:p>
          </p:txBody>
        </p:sp>
      </p:grpSp>
      <p:pic>
        <p:nvPicPr>
          <p:cNvPr descr="ZTE_ppt_design_0202-06.jpg" id="450" name="Shape 4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79962"/>
            <a:ext cx="9144000" cy="3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4271962" y="4914900"/>
            <a:ext cx="21909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b="0" i="0" lang="en-US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ZTEsoft Technology Co.,Ltd. All rights reserved</a:t>
            </a:r>
          </a:p>
        </p:txBody>
      </p:sp>
      <p:sp>
        <p:nvSpPr>
          <p:cNvPr id="452" name="Shape 452"/>
          <p:cNvSpPr/>
          <p:nvPr/>
        </p:nvSpPr>
        <p:spPr>
          <a:xfrm>
            <a:off x="238125" y="4849812"/>
            <a:ext cx="419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pSp>
        <p:nvGrpSpPr>
          <p:cNvPr id="453" name="Shape 453"/>
          <p:cNvGrpSpPr/>
          <p:nvPr/>
        </p:nvGrpSpPr>
        <p:grpSpPr>
          <a:xfrm>
            <a:off x="7534555" y="4779963"/>
            <a:ext cx="1419317" cy="304800"/>
            <a:chOff x="7505204" y="6475330"/>
            <a:chExt cx="1419601" cy="304800"/>
          </a:xfrm>
        </p:grpSpPr>
        <p:sp>
          <p:nvSpPr>
            <p:cNvPr id="454" name="Shape 454"/>
            <p:cNvSpPr/>
            <p:nvPr/>
          </p:nvSpPr>
          <p:spPr>
            <a:xfrm>
              <a:off x="7505204" y="6475330"/>
              <a:ext cx="1419600" cy="3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ZTEsoft中兴软创_Logo.png" id="455" name="Shape 4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05206" y="6528625"/>
              <a:ext cx="1419600" cy="201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6" name="Shape 456"/>
          <p:cNvSpPr txBox="1"/>
          <p:nvPr>
            <p:ph idx="1" type="body"/>
          </p:nvPr>
        </p:nvSpPr>
        <p:spPr>
          <a:xfrm>
            <a:off x="336137" y="1270075"/>
            <a:ext cx="50415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Font typeface="Arial"/>
              <a:buNone/>
              <a:defRPr b="0" i="0" sz="1800" u="none" cap="none" strike="noStrike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7" name="Shape 457"/>
          <p:cNvSpPr txBox="1"/>
          <p:nvPr>
            <p:ph type="title"/>
          </p:nvPr>
        </p:nvSpPr>
        <p:spPr>
          <a:xfrm>
            <a:off x="336137" y="411131"/>
            <a:ext cx="85137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008FD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458" name="Shape 458"/>
          <p:cNvSpPr txBox="1"/>
          <p:nvPr>
            <p:ph idx="2" type="body"/>
          </p:nvPr>
        </p:nvSpPr>
        <p:spPr>
          <a:xfrm>
            <a:off x="5678398" y="1270075"/>
            <a:ext cx="3171599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Font typeface="Arial"/>
              <a:buNone/>
              <a:defRPr b="0" i="0" sz="1800" u="none" cap="none" strike="noStrike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6_内容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/>
        </p:nvSpPr>
        <p:spPr>
          <a:xfrm>
            <a:off x="9236075" y="2563813"/>
            <a:ext cx="1360500" cy="1247700"/>
          </a:xfrm>
          <a:prstGeom prst="rect">
            <a:avLst/>
          </a:prstGeom>
          <a:noFill/>
          <a:ln>
            <a:noFill/>
          </a:ln>
        </p:spPr>
        <p:txBody>
          <a:bodyPr anchorCtr="1" anchor="b" bIns="46725" lIns="93425" rIns="93425" tIns="46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Type: 微软雅黑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Size：24-32pt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Color：The ZTE blue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Subtitle: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Type：微软雅黑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Size：18pt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Color: The ZTE green</a:t>
            </a:r>
          </a:p>
        </p:txBody>
      </p:sp>
      <p:grpSp>
        <p:nvGrpSpPr>
          <p:cNvPr id="461" name="Shape 461"/>
          <p:cNvGrpSpPr/>
          <p:nvPr/>
        </p:nvGrpSpPr>
        <p:grpSpPr>
          <a:xfrm>
            <a:off x="9364919" y="3851266"/>
            <a:ext cx="1392358" cy="989108"/>
            <a:chOff x="9286278" y="1725515"/>
            <a:chExt cx="1392636" cy="989108"/>
          </a:xfrm>
        </p:grpSpPr>
        <p:grpSp>
          <p:nvGrpSpPr>
            <p:cNvPr id="462" name="Shape 462"/>
            <p:cNvGrpSpPr/>
            <p:nvPr/>
          </p:nvGrpSpPr>
          <p:grpSpPr>
            <a:xfrm>
              <a:off x="9286278" y="1725515"/>
              <a:ext cx="935136" cy="254100"/>
              <a:chOff x="9286278" y="1725515"/>
              <a:chExt cx="935136" cy="254100"/>
            </a:xfrm>
          </p:grpSpPr>
          <p:sp>
            <p:nvSpPr>
              <p:cNvPr id="463" name="Shape 463"/>
              <p:cNvSpPr/>
              <p:nvPr/>
            </p:nvSpPr>
            <p:spPr>
              <a:xfrm>
                <a:off x="9286278" y="1725515"/>
                <a:ext cx="254100" cy="254100"/>
              </a:xfrm>
              <a:prstGeom prst="rect">
                <a:avLst/>
              </a:prstGeom>
              <a:solidFill>
                <a:srgbClr val="008FD4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Shape 464"/>
              <p:cNvSpPr txBox="1"/>
              <p:nvPr/>
            </p:nvSpPr>
            <p:spPr>
              <a:xfrm>
                <a:off x="9503814" y="1757265"/>
                <a:ext cx="717600" cy="1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Times"/>
                  <a:buNone/>
                </a:pPr>
                <a:r>
                  <a:rPr b="0" i="1" lang="en-US" sz="700" u="none" cap="none" strike="noStrike">
                    <a:solidFill>
                      <a:schemeClr val="lt1"/>
                    </a:solidFill>
                    <a:latin typeface="Times"/>
                    <a:ea typeface="Times"/>
                    <a:cs typeface="Times"/>
                    <a:sym typeface="Times"/>
                  </a:rPr>
                  <a:t>G143, B212</a:t>
                </a:r>
              </a:p>
            </p:txBody>
          </p:sp>
        </p:grpSp>
        <p:grpSp>
          <p:nvGrpSpPr>
            <p:cNvPr id="465" name="Shape 465"/>
            <p:cNvGrpSpPr/>
            <p:nvPr/>
          </p:nvGrpSpPr>
          <p:grpSpPr>
            <a:xfrm>
              <a:off x="9286278" y="2098575"/>
              <a:ext cx="1198836" cy="254100"/>
              <a:chOff x="9286278" y="2098575"/>
              <a:chExt cx="1198836" cy="254100"/>
            </a:xfrm>
          </p:grpSpPr>
          <p:sp>
            <p:nvSpPr>
              <p:cNvPr id="466" name="Shape 466"/>
              <p:cNvSpPr/>
              <p:nvPr/>
            </p:nvSpPr>
            <p:spPr>
              <a:xfrm>
                <a:off x="9286278" y="2098575"/>
                <a:ext cx="254100" cy="254100"/>
              </a:xfrm>
              <a:prstGeom prst="rect">
                <a:avLst/>
              </a:prstGeom>
              <a:solidFill>
                <a:srgbClr val="8CC63E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Shape 467"/>
              <p:cNvSpPr txBox="1"/>
              <p:nvPr/>
            </p:nvSpPr>
            <p:spPr>
              <a:xfrm>
                <a:off x="9503814" y="2130325"/>
                <a:ext cx="981300" cy="1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Times"/>
                  <a:buNone/>
                </a:pPr>
                <a:r>
                  <a:rPr b="0" i="1" lang="en-US" sz="700" u="none" cap="none" strike="noStrike">
                    <a:solidFill>
                      <a:schemeClr val="lt1"/>
                    </a:solidFill>
                    <a:latin typeface="Times"/>
                    <a:ea typeface="Times"/>
                    <a:cs typeface="Times"/>
                    <a:sym typeface="Times"/>
                  </a:rPr>
                  <a:t>R140,G198, B62</a:t>
                </a:r>
              </a:p>
            </p:txBody>
          </p:sp>
        </p:grpSp>
        <p:sp>
          <p:nvSpPr>
            <p:cNvPr id="468" name="Shape 468"/>
            <p:cNvSpPr/>
            <p:nvPr/>
          </p:nvSpPr>
          <p:spPr>
            <a:xfrm>
              <a:off x="9286278" y="2460524"/>
              <a:ext cx="254100" cy="254100"/>
            </a:xfrm>
            <a:prstGeom prst="rect">
              <a:avLst/>
            </a:prstGeom>
            <a:solidFill>
              <a:srgbClr val="5ACBF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Shape 469"/>
            <p:cNvSpPr txBox="1"/>
            <p:nvPr/>
          </p:nvSpPr>
          <p:spPr>
            <a:xfrm>
              <a:off x="9503814" y="2490685"/>
              <a:ext cx="11751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Times"/>
                <a:buNone/>
              </a:pPr>
              <a:r>
                <a:rPr b="0" i="1" lang="en-US" sz="700" u="none" cap="none" strike="noStrik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R90,G203, B245</a:t>
              </a:r>
            </a:p>
          </p:txBody>
        </p:sp>
      </p:grpSp>
      <p:pic>
        <p:nvPicPr>
          <p:cNvPr descr="ZTE_ppt_design_0202-06.jpg" id="470" name="Shape 4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79962"/>
            <a:ext cx="9144000" cy="3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Shape 471"/>
          <p:cNvSpPr txBox="1"/>
          <p:nvPr/>
        </p:nvSpPr>
        <p:spPr>
          <a:xfrm>
            <a:off x="4271962" y="4914900"/>
            <a:ext cx="21909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b="0" i="0" lang="en-US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ZTEsoft Technology Co.,Ltd. All rights reserved</a:t>
            </a:r>
          </a:p>
        </p:txBody>
      </p:sp>
      <p:sp>
        <p:nvSpPr>
          <p:cNvPr id="472" name="Shape 472"/>
          <p:cNvSpPr/>
          <p:nvPr/>
        </p:nvSpPr>
        <p:spPr>
          <a:xfrm>
            <a:off x="238125" y="4849812"/>
            <a:ext cx="419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pSp>
        <p:nvGrpSpPr>
          <p:cNvPr id="473" name="Shape 473"/>
          <p:cNvGrpSpPr/>
          <p:nvPr/>
        </p:nvGrpSpPr>
        <p:grpSpPr>
          <a:xfrm>
            <a:off x="7534555" y="4779963"/>
            <a:ext cx="1419317" cy="304800"/>
            <a:chOff x="7505204" y="6475330"/>
            <a:chExt cx="1419601" cy="304800"/>
          </a:xfrm>
        </p:grpSpPr>
        <p:sp>
          <p:nvSpPr>
            <p:cNvPr id="474" name="Shape 474"/>
            <p:cNvSpPr/>
            <p:nvPr/>
          </p:nvSpPr>
          <p:spPr>
            <a:xfrm>
              <a:off x="7505204" y="6475330"/>
              <a:ext cx="1419600" cy="3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ZTEsoft中兴软创_Logo.png" id="475" name="Shape 4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05206" y="6528625"/>
              <a:ext cx="1419600" cy="201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6" name="Shape 476"/>
          <p:cNvSpPr txBox="1"/>
          <p:nvPr>
            <p:ph idx="1" type="body"/>
          </p:nvPr>
        </p:nvSpPr>
        <p:spPr>
          <a:xfrm>
            <a:off x="336137" y="1270075"/>
            <a:ext cx="41025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800" u="none" cap="none" strike="noStrike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77" name="Shape 477"/>
          <p:cNvSpPr txBox="1"/>
          <p:nvPr>
            <p:ph type="title"/>
          </p:nvPr>
        </p:nvSpPr>
        <p:spPr>
          <a:xfrm>
            <a:off x="336137" y="411131"/>
            <a:ext cx="85137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008FD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478" name="Shape 478"/>
          <p:cNvSpPr txBox="1"/>
          <p:nvPr>
            <p:ph idx="2" type="body"/>
          </p:nvPr>
        </p:nvSpPr>
        <p:spPr>
          <a:xfrm>
            <a:off x="4747351" y="1270075"/>
            <a:ext cx="4102499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800" u="none" cap="none" strike="noStrike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Half Illustration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/>
        </p:nvSpPr>
        <p:spPr>
          <a:xfrm flipH="1">
            <a:off x="26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283125" y="1220604"/>
            <a:ext cx="47814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482" name="Shape 4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evice Red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/>
        </p:nvSpPr>
        <p:spPr>
          <a:xfrm>
            <a:off x="4575487" y="-7875"/>
            <a:ext cx="4568399" cy="5143500"/>
          </a:xfrm>
          <a:prstGeom prst="rect">
            <a:avLst/>
          </a:prstGeom>
          <a:solidFill>
            <a:srgbClr val="F6F9F8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485" name="Shape 485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5516332" y="618477"/>
            <a:ext cx="3179100" cy="45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Shape 486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487" name="Shape 487"/>
          <p:cNvSpPr/>
          <p:nvPr/>
        </p:nvSpPr>
        <p:spPr>
          <a:xfrm>
            <a:off x="5648380" y="1126912"/>
            <a:ext cx="2495700" cy="40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283125" y="1220604"/>
            <a:ext cx="47814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489" name="Shape 4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riple screenshot 1 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311700" y="272109"/>
            <a:ext cx="81153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pic>
        <p:nvPicPr>
          <p:cNvPr descr="nexus-5-portrait.png" id="42" name="Shape 42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378345" y="1519612"/>
            <a:ext cx="2546000" cy="36238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xus-5-portrait.png" id="43" name="Shape 43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3397091" y="1519612"/>
            <a:ext cx="2546000" cy="362389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/>
          <p:nvPr/>
        </p:nvSpPr>
        <p:spPr>
          <a:xfrm>
            <a:off x="3507021" y="1929772"/>
            <a:ext cx="1997100" cy="321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485649" y="1929772"/>
            <a:ext cx="1997100" cy="321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46" name="Shape 46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6358628" y="1519612"/>
            <a:ext cx="2546000" cy="362389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/>
          <p:nvPr/>
        </p:nvSpPr>
        <p:spPr>
          <a:xfrm>
            <a:off x="6468557" y="1929772"/>
            <a:ext cx="1997100" cy="321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evice Red 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/>
        </p:nvSpPr>
        <p:spPr>
          <a:xfrm>
            <a:off x="4575037" y="-7875"/>
            <a:ext cx="4568999" cy="5151300"/>
          </a:xfrm>
          <a:prstGeom prst="rect">
            <a:avLst/>
          </a:prstGeom>
          <a:solidFill>
            <a:srgbClr val="FF5151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492" name="Shape 492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5516332" y="618477"/>
            <a:ext cx="3179100" cy="45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Shape 493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494" name="Shape 494"/>
          <p:cNvSpPr/>
          <p:nvPr/>
        </p:nvSpPr>
        <p:spPr>
          <a:xfrm>
            <a:off x="5648380" y="1126912"/>
            <a:ext cx="2495700" cy="40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283125" y="1220604"/>
            <a:ext cx="47814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496" name="Shape 4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_Device Yellow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/>
        </p:nvSpPr>
        <p:spPr>
          <a:xfrm>
            <a:off x="4575375" y="-7875"/>
            <a:ext cx="4568700" cy="5151300"/>
          </a:xfrm>
          <a:prstGeom prst="rect">
            <a:avLst/>
          </a:prstGeom>
          <a:solidFill>
            <a:srgbClr val="356EF3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499" name="Shape 499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5516332" y="618477"/>
            <a:ext cx="3179100" cy="45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501" name="Shape 501"/>
          <p:cNvSpPr/>
          <p:nvPr/>
        </p:nvSpPr>
        <p:spPr>
          <a:xfrm>
            <a:off x="5648380" y="1126912"/>
            <a:ext cx="2495700" cy="40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283125" y="1220604"/>
            <a:ext cx="47814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503" name="Shape 5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evide  Turquoise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/>
        </p:nvSpPr>
        <p:spPr>
          <a:xfrm>
            <a:off x="4575375" y="-7875"/>
            <a:ext cx="4568700" cy="5151300"/>
          </a:xfrm>
          <a:prstGeom prst="rect">
            <a:avLst/>
          </a:prstGeom>
          <a:solidFill>
            <a:srgbClr val="09BCD3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5600107" y="1126912"/>
            <a:ext cx="2613000" cy="40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5645042" y="1126912"/>
            <a:ext cx="2495700" cy="40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508" name="Shape 508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5508805" y="618477"/>
            <a:ext cx="3179100" cy="45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283125" y="1220604"/>
            <a:ext cx="47814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1" name="Shape 511"/>
          <p:cNvSpPr/>
          <p:nvPr/>
        </p:nvSpPr>
        <p:spPr>
          <a:xfrm>
            <a:off x="5648380" y="1126912"/>
            <a:ext cx="2495700" cy="40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_lockup_developer_day_vertical_clr.png" id="512" name="Shape 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 Turquoise 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515" name="Shape 515"/>
          <p:cNvSpPr/>
          <p:nvPr/>
        </p:nvSpPr>
        <p:spPr>
          <a:xfrm>
            <a:off x="4575300" y="-3900"/>
            <a:ext cx="4612800" cy="5151300"/>
          </a:xfrm>
          <a:prstGeom prst="rect">
            <a:avLst/>
          </a:prstGeom>
          <a:solidFill>
            <a:srgbClr val="09BCD3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Shape 516"/>
          <p:cNvSpPr/>
          <p:nvPr/>
        </p:nvSpPr>
        <p:spPr>
          <a:xfrm>
            <a:off x="5918400" y="864949"/>
            <a:ext cx="1926600" cy="36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517" name="Shape 5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08925" y="494299"/>
            <a:ext cx="2472600" cy="448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developer_day_vertical_clr.png" id="518" name="Shape 5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riple screenshot 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type="title"/>
          </p:nvPr>
        </p:nvSpPr>
        <p:spPr>
          <a:xfrm>
            <a:off x="311700" y="272109"/>
            <a:ext cx="81153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pic>
        <p:nvPicPr>
          <p:cNvPr descr="nexus-5-portrait.png" id="521" name="Shape 521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870028" y="1633133"/>
            <a:ext cx="2466300" cy="351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xus-5-portrait.png" id="522" name="Shape 522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3561394" y="1633133"/>
            <a:ext cx="2466300" cy="35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/>
          <p:nvPr/>
        </p:nvSpPr>
        <p:spPr>
          <a:xfrm>
            <a:off x="3667880" y="2030446"/>
            <a:ext cx="1934400" cy="311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Shape 524"/>
          <p:cNvSpPr/>
          <p:nvPr/>
        </p:nvSpPr>
        <p:spPr>
          <a:xfrm>
            <a:off x="973969" y="2030446"/>
            <a:ext cx="1934400" cy="311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xus-5-portrait.png" id="525" name="Shape 525"/>
          <p:cNvPicPr preferRelativeResize="0"/>
          <p:nvPr/>
        </p:nvPicPr>
        <p:blipFill rotWithShape="1">
          <a:blip r:embed="rId2">
            <a:alphaModFix/>
          </a:blip>
          <a:srcRect b="21463" l="0" r="0" t="0"/>
          <a:stretch/>
        </p:blipFill>
        <p:spPr>
          <a:xfrm>
            <a:off x="6234389" y="1633133"/>
            <a:ext cx="2466300" cy="35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/>
          <p:nvPr/>
        </p:nvSpPr>
        <p:spPr>
          <a:xfrm>
            <a:off x="6340875" y="2030446"/>
            <a:ext cx="1934400" cy="311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esktop screenshot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/>
        </p:nvSpPr>
        <p:spPr>
          <a:xfrm>
            <a:off x="4561021" y="-8475"/>
            <a:ext cx="4620300" cy="5151900"/>
          </a:xfrm>
          <a:prstGeom prst="rect">
            <a:avLst/>
          </a:prstGeom>
          <a:solidFill>
            <a:srgbClr val="8CEDEA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splaying laptop.png" id="529" name="Shape 529"/>
          <p:cNvPicPr preferRelativeResize="0"/>
          <p:nvPr/>
        </p:nvPicPr>
        <p:blipFill rotWithShape="1">
          <a:blip r:embed="rId2">
            <a:alphaModFix/>
          </a:blip>
          <a:srcRect b="0" l="0" r="35843" t="0"/>
          <a:stretch/>
        </p:blipFill>
        <p:spPr>
          <a:xfrm>
            <a:off x="4688182" y="674943"/>
            <a:ext cx="4493100" cy="37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Shape 530"/>
          <p:cNvSpPr/>
          <p:nvPr/>
        </p:nvSpPr>
        <p:spPr>
          <a:xfrm flipH="1">
            <a:off x="26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Shape 531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532" name="Shape 532"/>
          <p:cNvSpPr/>
          <p:nvPr/>
        </p:nvSpPr>
        <p:spPr>
          <a:xfrm>
            <a:off x="5578350" y="864729"/>
            <a:ext cx="3603000" cy="311129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283125" y="1220604"/>
            <a:ext cx="47814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534" name="Shape 5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esktop screenshot 1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/>
        </p:nvSpPr>
        <p:spPr>
          <a:xfrm>
            <a:off x="4560375" y="-8475"/>
            <a:ext cx="4620900" cy="5151900"/>
          </a:xfrm>
          <a:prstGeom prst="rect">
            <a:avLst/>
          </a:prstGeom>
          <a:solidFill>
            <a:srgbClr val="FFC927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splaying laptop.png" id="537" name="Shape 537"/>
          <p:cNvPicPr preferRelativeResize="0"/>
          <p:nvPr/>
        </p:nvPicPr>
        <p:blipFill rotWithShape="1">
          <a:blip r:embed="rId2">
            <a:alphaModFix/>
          </a:blip>
          <a:srcRect b="0" l="0" r="35843" t="0"/>
          <a:stretch/>
        </p:blipFill>
        <p:spPr>
          <a:xfrm>
            <a:off x="4688182" y="674943"/>
            <a:ext cx="4493100" cy="37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/>
          <p:nvPr/>
        </p:nvSpPr>
        <p:spPr>
          <a:xfrm flipH="1">
            <a:off x="26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Shape 539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540" name="Shape 540"/>
          <p:cNvSpPr/>
          <p:nvPr/>
        </p:nvSpPr>
        <p:spPr>
          <a:xfrm>
            <a:off x="5578350" y="864729"/>
            <a:ext cx="3603000" cy="311129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283125" y="1220604"/>
            <a:ext cx="47814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542" name="Shape 5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hoto with text 1/3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/>
        </p:nvSpPr>
        <p:spPr>
          <a:xfrm>
            <a:off x="0" y="1450153"/>
            <a:ext cx="9144000" cy="369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Shape 545"/>
          <p:cNvSpPr txBox="1"/>
          <p:nvPr>
            <p:ph type="title"/>
          </p:nvPr>
        </p:nvSpPr>
        <p:spPr>
          <a:xfrm>
            <a:off x="311700" y="272109"/>
            <a:ext cx="86847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pic>
        <p:nvPicPr>
          <p:cNvPr descr="logo_lockup_developer_day_vertical_clr.png" id="546" name="Shape 5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ree rows 2:1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/>
        </p:nvSpPr>
        <p:spPr>
          <a:xfrm>
            <a:off x="0" y="-8475"/>
            <a:ext cx="6096000" cy="5151900"/>
          </a:xfrm>
          <a:prstGeom prst="rect">
            <a:avLst/>
          </a:prstGeom>
          <a:solidFill>
            <a:srgbClr val="F6F9F8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Shape 549"/>
          <p:cNvSpPr txBox="1"/>
          <p:nvPr>
            <p:ph type="title"/>
          </p:nvPr>
        </p:nvSpPr>
        <p:spPr>
          <a:xfrm>
            <a:off x="311700" y="272109"/>
            <a:ext cx="50688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pic>
        <p:nvPicPr>
          <p:cNvPr descr="logo_lockup_developer_day_vertical_clr.png" id="550" name="Shape 5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ree rows 2:1 1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/>
          <p:nvPr/>
        </p:nvSpPr>
        <p:spPr>
          <a:xfrm flipH="1">
            <a:off x="6095999" y="-8475"/>
            <a:ext cx="3048000" cy="5137500"/>
          </a:xfrm>
          <a:prstGeom prst="rect">
            <a:avLst/>
          </a:prstGeom>
          <a:solidFill>
            <a:srgbClr val="F6F9F8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Shape 553"/>
          <p:cNvSpPr txBox="1"/>
          <p:nvPr>
            <p:ph type="title"/>
          </p:nvPr>
        </p:nvSpPr>
        <p:spPr>
          <a:xfrm>
            <a:off x="311700" y="272109"/>
            <a:ext cx="50688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311700" y="1220604"/>
            <a:ext cx="47814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logo_lockup_developer_day_vertical_clr.png" id="555" name="Shape 5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551" y="4221989"/>
            <a:ext cx="1278000" cy="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4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59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45.xml"/><Relationship Id="rId35" Type="http://schemas.openxmlformats.org/officeDocument/2006/relationships/theme" Target="../theme/theme5.xml"/><Relationship Id="rId12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7.jpg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theme" Target="../theme/theme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27.jpg"/><Relationship Id="rId2" Type="http://schemas.openxmlformats.org/officeDocument/2006/relationships/image" Target="../media/image24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1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83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99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" type="body"/>
          </p:nvPr>
        </p:nvSpPr>
        <p:spPr>
          <a:xfrm>
            <a:off x="311700" y="1220605"/>
            <a:ext cx="4781399" cy="203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311700" y="1220604"/>
            <a:ext cx="47814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6" name="Shape 186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0" r:id="rId31"/>
    <p:sldLayoutId id="2147483711" r:id="rId32"/>
    <p:sldLayoutId id="2147483712" r:id="rId33"/>
    <p:sldLayoutId id="2147483713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632445" y="357852"/>
            <a:ext cx="78792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  <a:defRPr b="0" i="0" sz="4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  <a:defRPr b="0" i="0" sz="4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  <a:defRPr b="0" i="0" sz="4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  <a:defRPr b="0" i="0" sz="4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  <a:defRPr b="0" i="0" sz="4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lvl="5" marL="0" marR="0" rtl="0" algn="ctr">
              <a:spcBef>
                <a:spcPts val="0"/>
              </a:spcBef>
              <a:buFont typeface="Helvetica Neue"/>
              <a:buNone/>
              <a:defRPr b="0" i="0" sz="41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lvl="6" marL="0" marR="0" rtl="0" algn="ctr">
              <a:spcBef>
                <a:spcPts val="0"/>
              </a:spcBef>
              <a:buFont typeface="Helvetica Neue"/>
              <a:buNone/>
              <a:defRPr b="0" i="0" sz="41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spcBef>
                <a:spcPts val="0"/>
              </a:spcBef>
              <a:buFont typeface="Helvetica Neue"/>
              <a:buNone/>
              <a:defRPr b="0" i="0" sz="41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lvl="8" marL="0" marR="0" rtl="0" algn="ctr">
              <a:spcBef>
                <a:spcPts val="0"/>
              </a:spcBef>
              <a:buFont typeface="Helvetica Neue"/>
              <a:buNone/>
              <a:defRPr b="0" i="0" sz="41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32445" y="1214683"/>
            <a:ext cx="7879200" cy="3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57467" lvl="0" marL="236855" marR="0" rtl="0" algn="l">
              <a:lnSpc>
                <a:spcPct val="100000"/>
              </a:lnSpc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Helvetica Neue"/>
              <a:buChar char="•"/>
              <a:defRPr b="0" i="0" sz="1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5722" lvl="1" marL="473710" marR="0" rtl="0" algn="l">
              <a:lnSpc>
                <a:spcPct val="100000"/>
              </a:lnSpc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Helvetica Neue"/>
              <a:buChar char="•"/>
              <a:defRPr b="0" i="0" sz="1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4452" lvl="2" marL="713740" marR="0" rtl="0" algn="l">
              <a:lnSpc>
                <a:spcPct val="100000"/>
              </a:lnSpc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Helvetica Neue"/>
              <a:buChar char="•"/>
              <a:defRPr b="0" i="0" sz="1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007" lvl="3" marL="950595" marR="0" rtl="0" algn="l">
              <a:lnSpc>
                <a:spcPct val="100000"/>
              </a:lnSpc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Helvetica Neue"/>
              <a:buChar char="•"/>
              <a:defRPr b="0" i="0" sz="1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7467" lvl="4" marL="1189355" marR="0" rtl="0" algn="l">
              <a:lnSpc>
                <a:spcPct val="100000"/>
              </a:lnSpc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Helvetica Neue"/>
              <a:buChar char="•"/>
              <a:defRPr b="0" i="0" sz="1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7627" lvl="5" marL="1428115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452" lvl="6" marL="1666240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1912" lvl="7" marL="1905000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8737" lvl="8" marL="2143125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1" name="Shape 371"/>
          <p:cNvSpPr txBox="1"/>
          <p:nvPr/>
        </p:nvSpPr>
        <p:spPr>
          <a:xfrm>
            <a:off x="667722" y="861870"/>
            <a:ext cx="7808700" cy="17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rIns="34275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标题文本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667722" y="2653651"/>
            <a:ext cx="78087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rIns="34275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正文级别 1</a:t>
            </a:r>
          </a:p>
          <a:p>
            <a: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正文级别 2</a:t>
            </a:r>
          </a:p>
          <a:p>
            <a: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正文级别 3</a:t>
            </a:r>
          </a:p>
          <a:p>
            <a: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正文级别 4</a:t>
            </a:r>
          </a:p>
          <a:p>
            <a: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正文级别 5</a:t>
            </a:r>
          </a:p>
        </p:txBody>
      </p:sp>
      <p:pic>
        <p:nvPicPr>
          <p:cNvPr descr="黑底.jpg" id="373" name="Shape 37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84200" cy="5161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type="title"/>
          </p:nvPr>
        </p:nvSpPr>
        <p:spPr>
          <a:xfrm>
            <a:off x="633412" y="357187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lvl="1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lvl="2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lvl="5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lvl="6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spcBef>
                <a:spcPts val="0"/>
              </a:spcBef>
              <a:buFont typeface="Helvetica Neue"/>
              <a:buNone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33412" y="1214437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53975" lvl="0" marL="238125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" lvl="1" marL="476250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25" lvl="2" marL="714375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7150" lvl="3" marL="952500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3975" lvl="4" marL="1190625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500" lvl="5" marL="1428750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25" lvl="6" marL="1666875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7150" lvl="7" marL="1905000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3975" lvl="8" marL="2143125" marR="0" rtl="0" algn="l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7" name="Shape 387"/>
          <p:cNvSpPr txBox="1"/>
          <p:nvPr/>
        </p:nvSpPr>
        <p:spPr>
          <a:xfrm>
            <a:off x="666750" y="862012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rIns="34275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标题文本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666750" y="2652710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rIns="34275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正文级别 1</a:t>
            </a:r>
          </a:p>
          <a:p>
            <a: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正文级别 2</a:t>
            </a:r>
          </a:p>
          <a:p>
            <a: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正文级别 3</a:t>
            </a:r>
          </a:p>
          <a:p>
            <a: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正文级别 4</a:t>
            </a:r>
          </a:p>
          <a:p>
            <a: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正文级别 5</a:t>
            </a:r>
          </a:p>
        </p:txBody>
      </p:sp>
      <p:pic>
        <p:nvPicPr>
          <p:cNvPr descr="黑底.jpg" id="389" name="Shape 38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84500" cy="516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闪电哥.png" id="390" name="Shape 3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82088" y="72184"/>
            <a:ext cx="733200" cy="7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 rotWithShape="1">
          <a:blip r:embed="rId3">
            <a:alphaModFix/>
          </a:blip>
          <a:srcRect b="0" l="0" r="40091" t="0"/>
          <a:stretch/>
        </p:blipFill>
        <p:spPr>
          <a:xfrm>
            <a:off x="276538" y="-22617"/>
            <a:ext cx="780300" cy="687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idx="1" type="body"/>
          </p:nvPr>
        </p:nvSpPr>
        <p:spPr>
          <a:xfrm>
            <a:off x="311700" y="1220604"/>
            <a:ext cx="47814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5D6ABF"/>
              </a:buClr>
              <a:buFont typeface="Roboto"/>
              <a:buNone/>
              <a:defRPr b="0" i="0" sz="14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6" name="Shape 416"/>
          <p:cNvSpPr txBox="1"/>
          <p:nvPr>
            <p:ph type="title"/>
          </p:nvPr>
        </p:nvSpPr>
        <p:spPr>
          <a:xfrm>
            <a:off x="311700" y="272109"/>
            <a:ext cx="3638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  <a:defRPr b="0" i="0" sz="2500" u="none" cap="none" strike="noStrike">
                <a:solidFill>
                  <a:srgbClr val="5D6A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500"/>
            </a:lvl2pPr>
            <a:lvl3pPr indent="0" lvl="2" rtl="0">
              <a:spcBef>
                <a:spcPts val="0"/>
              </a:spcBef>
              <a:buFont typeface="Arial"/>
              <a:buNone/>
              <a:defRPr sz="500"/>
            </a:lvl3pPr>
            <a:lvl4pPr indent="0" lvl="3" rtl="0">
              <a:spcBef>
                <a:spcPts val="0"/>
              </a:spcBef>
              <a:buFont typeface="Arial"/>
              <a:buNone/>
              <a:defRPr sz="500"/>
            </a:lvl4pPr>
            <a:lvl5pPr indent="0" lvl="4" rtl="0">
              <a:spcBef>
                <a:spcPts val="0"/>
              </a:spcBef>
              <a:buFont typeface="Arial"/>
              <a:buNone/>
              <a:defRPr sz="500"/>
            </a:lvl5pPr>
            <a:lvl6pPr indent="0" lvl="5" rtl="0">
              <a:spcBef>
                <a:spcPts val="0"/>
              </a:spcBef>
              <a:buFont typeface="Arial"/>
              <a:buNone/>
              <a:defRPr sz="500"/>
            </a:lvl6pPr>
            <a:lvl7pPr indent="0" lvl="6" rtl="0">
              <a:spcBef>
                <a:spcPts val="0"/>
              </a:spcBef>
              <a:buFont typeface="Arial"/>
              <a:buNone/>
              <a:defRPr sz="500"/>
            </a:lvl7pPr>
            <a:lvl8pPr indent="0" lvl="7" rtl="0">
              <a:spcBef>
                <a:spcPts val="0"/>
              </a:spcBef>
              <a:buFont typeface="Arial"/>
              <a:buNone/>
              <a:defRPr sz="500"/>
            </a:lvl8pPr>
            <a:lvl9pPr indent="0" lvl="8" rtl="0">
              <a:spcBef>
                <a:spcPts val="0"/>
              </a:spcBef>
              <a:buFont typeface="Arial"/>
              <a:buNone/>
              <a:defRPr sz="5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3.xml"/><Relationship Id="rId4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4.xml"/><Relationship Id="rId4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5.xml"/><Relationship Id="rId4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5" Type="http://schemas.openxmlformats.org/officeDocument/2006/relationships/image" Target="../media/image5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Relationship Id="rId4" Type="http://schemas.openxmlformats.org/officeDocument/2006/relationships/image" Target="../media/image49.jpg"/><Relationship Id="rId5" Type="http://schemas.openxmlformats.org/officeDocument/2006/relationships/image" Target="../media/image5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6.png"/><Relationship Id="rId4" Type="http://schemas.openxmlformats.org/officeDocument/2006/relationships/image" Target="../media/image57.png"/><Relationship Id="rId5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Relationship Id="rId4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jpg"/><Relationship Id="rId4" Type="http://schemas.openxmlformats.org/officeDocument/2006/relationships/image" Target="../media/image7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40" Type="http://schemas.openxmlformats.org/officeDocument/2006/relationships/image" Target="../media/image101.png"/><Relationship Id="rId84" Type="http://schemas.openxmlformats.org/officeDocument/2006/relationships/image" Target="../media/image137.png"/><Relationship Id="rId83" Type="http://schemas.openxmlformats.org/officeDocument/2006/relationships/image" Target="../media/image144.png"/><Relationship Id="rId42" Type="http://schemas.openxmlformats.org/officeDocument/2006/relationships/image" Target="../media/image104.png"/><Relationship Id="rId86" Type="http://schemas.openxmlformats.org/officeDocument/2006/relationships/image" Target="../media/image149.jpg"/><Relationship Id="rId41" Type="http://schemas.openxmlformats.org/officeDocument/2006/relationships/image" Target="../media/image108.png"/><Relationship Id="rId85" Type="http://schemas.openxmlformats.org/officeDocument/2006/relationships/hyperlink" Target="https://en.wikipedia.org/wiki/File:Csl_New_Logo.jpg" TargetMode="External"/><Relationship Id="rId44" Type="http://schemas.openxmlformats.org/officeDocument/2006/relationships/image" Target="../media/image106.png"/><Relationship Id="rId88" Type="http://schemas.openxmlformats.org/officeDocument/2006/relationships/image" Target="../media/image143.png"/><Relationship Id="rId43" Type="http://schemas.openxmlformats.org/officeDocument/2006/relationships/image" Target="../media/image135.png"/><Relationship Id="rId87" Type="http://schemas.openxmlformats.org/officeDocument/2006/relationships/image" Target="../media/image146.png"/><Relationship Id="rId46" Type="http://schemas.openxmlformats.org/officeDocument/2006/relationships/image" Target="../media/image111.png"/><Relationship Id="rId45" Type="http://schemas.openxmlformats.org/officeDocument/2006/relationships/image" Target="../media/image110.png"/><Relationship Id="rId89" Type="http://schemas.openxmlformats.org/officeDocument/2006/relationships/image" Target="../media/image41.png"/><Relationship Id="rId80" Type="http://schemas.openxmlformats.org/officeDocument/2006/relationships/image" Target="../media/image133.png"/><Relationship Id="rId82" Type="http://schemas.openxmlformats.org/officeDocument/2006/relationships/image" Target="../media/image142.gif"/><Relationship Id="rId81" Type="http://schemas.openxmlformats.org/officeDocument/2006/relationships/hyperlink" Target="https://en.wikipedia.org/wiki/File:ZAMTEL_LOGO.gif" TargetMode="External"/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9.png"/><Relationship Id="rId4" Type="http://schemas.openxmlformats.org/officeDocument/2006/relationships/image" Target="../media/image76.png"/><Relationship Id="rId9" Type="http://schemas.openxmlformats.org/officeDocument/2006/relationships/image" Target="../media/image72.png"/><Relationship Id="rId48" Type="http://schemas.openxmlformats.org/officeDocument/2006/relationships/hyperlink" Target="https://en.wikipedia.org/wiki/File:Zapp_Mobile_(logo).png" TargetMode="External"/><Relationship Id="rId47" Type="http://schemas.openxmlformats.org/officeDocument/2006/relationships/image" Target="../media/image105.png"/><Relationship Id="rId49" Type="http://schemas.openxmlformats.org/officeDocument/2006/relationships/image" Target="../media/image112.png"/><Relationship Id="rId5" Type="http://schemas.openxmlformats.org/officeDocument/2006/relationships/image" Target="../media/image75.png"/><Relationship Id="rId6" Type="http://schemas.openxmlformats.org/officeDocument/2006/relationships/image" Target="../media/image74.png"/><Relationship Id="rId7" Type="http://schemas.openxmlformats.org/officeDocument/2006/relationships/image" Target="../media/image70.gif"/><Relationship Id="rId8" Type="http://schemas.openxmlformats.org/officeDocument/2006/relationships/image" Target="../media/image79.png"/><Relationship Id="rId73" Type="http://schemas.openxmlformats.org/officeDocument/2006/relationships/image" Target="../media/image131.png"/><Relationship Id="rId72" Type="http://schemas.openxmlformats.org/officeDocument/2006/relationships/image" Target="../media/image129.jpg"/><Relationship Id="rId31" Type="http://schemas.openxmlformats.org/officeDocument/2006/relationships/hyperlink" Target="https://en.wikipedia.org/wiki/File:Etisalat_Logo.svg" TargetMode="External"/><Relationship Id="rId75" Type="http://schemas.openxmlformats.org/officeDocument/2006/relationships/image" Target="../media/image145.jpg"/><Relationship Id="rId30" Type="http://schemas.openxmlformats.org/officeDocument/2006/relationships/image" Target="../media/image91.png"/><Relationship Id="rId74" Type="http://schemas.openxmlformats.org/officeDocument/2006/relationships/image" Target="../media/image130.png"/><Relationship Id="rId33" Type="http://schemas.openxmlformats.org/officeDocument/2006/relationships/image" Target="../media/image89.png"/><Relationship Id="rId77" Type="http://schemas.openxmlformats.org/officeDocument/2006/relationships/image" Target="../media/image136.png"/><Relationship Id="rId32" Type="http://schemas.openxmlformats.org/officeDocument/2006/relationships/image" Target="../media/image93.png"/><Relationship Id="rId76" Type="http://schemas.openxmlformats.org/officeDocument/2006/relationships/image" Target="../media/image134.jpg"/><Relationship Id="rId35" Type="http://schemas.openxmlformats.org/officeDocument/2006/relationships/image" Target="../media/image102.jpg"/><Relationship Id="rId79" Type="http://schemas.openxmlformats.org/officeDocument/2006/relationships/image" Target="../media/image138.jpg"/><Relationship Id="rId34" Type="http://schemas.openxmlformats.org/officeDocument/2006/relationships/image" Target="../media/image95.png"/><Relationship Id="rId78" Type="http://schemas.openxmlformats.org/officeDocument/2006/relationships/image" Target="../media/image139.png"/><Relationship Id="rId71" Type="http://schemas.openxmlformats.org/officeDocument/2006/relationships/image" Target="../media/image127.png"/><Relationship Id="rId70" Type="http://schemas.openxmlformats.org/officeDocument/2006/relationships/image" Target="../media/image128.png"/><Relationship Id="rId37" Type="http://schemas.openxmlformats.org/officeDocument/2006/relationships/image" Target="../media/image97.png"/><Relationship Id="rId36" Type="http://schemas.openxmlformats.org/officeDocument/2006/relationships/image" Target="../media/image99.png"/><Relationship Id="rId39" Type="http://schemas.openxmlformats.org/officeDocument/2006/relationships/image" Target="../media/image100.jpg"/><Relationship Id="rId38" Type="http://schemas.openxmlformats.org/officeDocument/2006/relationships/image" Target="../media/image103.jpg"/><Relationship Id="rId62" Type="http://schemas.openxmlformats.org/officeDocument/2006/relationships/image" Target="../media/image123.jpg"/><Relationship Id="rId61" Type="http://schemas.openxmlformats.org/officeDocument/2006/relationships/image" Target="../media/image140.gif"/><Relationship Id="rId20" Type="http://schemas.openxmlformats.org/officeDocument/2006/relationships/image" Target="../media/image84.png"/><Relationship Id="rId64" Type="http://schemas.openxmlformats.org/officeDocument/2006/relationships/image" Target="../media/image119.png"/><Relationship Id="rId63" Type="http://schemas.openxmlformats.org/officeDocument/2006/relationships/hyperlink" Target="https://en.wikipedia.org/wiki/File:Ucell.svg" TargetMode="External"/><Relationship Id="rId22" Type="http://schemas.openxmlformats.org/officeDocument/2006/relationships/hyperlink" Target="https://en.wikipedia.org/wiki/File:Idea_Cellular_Logo.svg" TargetMode="External"/><Relationship Id="rId66" Type="http://schemas.openxmlformats.org/officeDocument/2006/relationships/image" Target="../media/image122.png"/><Relationship Id="rId21" Type="http://schemas.openxmlformats.org/officeDocument/2006/relationships/image" Target="../media/image90.png"/><Relationship Id="rId65" Type="http://schemas.openxmlformats.org/officeDocument/2006/relationships/image" Target="../media/image125.png"/><Relationship Id="rId24" Type="http://schemas.openxmlformats.org/officeDocument/2006/relationships/hyperlink" Target="https://en.wikipedia.org/wiki/File:Aircel_Logo.svg" TargetMode="External"/><Relationship Id="rId68" Type="http://schemas.openxmlformats.org/officeDocument/2006/relationships/image" Target="../media/image120.png"/><Relationship Id="rId23" Type="http://schemas.openxmlformats.org/officeDocument/2006/relationships/image" Target="../media/image86.png"/><Relationship Id="rId67" Type="http://schemas.openxmlformats.org/officeDocument/2006/relationships/image" Target="../media/image124.png"/><Relationship Id="rId60" Type="http://schemas.openxmlformats.org/officeDocument/2006/relationships/hyperlink" Target="https://fr.wikipedia.org/wiki/Fichier:Haitel.gif" TargetMode="External"/><Relationship Id="rId26" Type="http://schemas.openxmlformats.org/officeDocument/2006/relationships/image" Target="../media/image92.png"/><Relationship Id="rId25" Type="http://schemas.openxmlformats.org/officeDocument/2006/relationships/image" Target="../media/image94.png"/><Relationship Id="rId69" Type="http://schemas.openxmlformats.org/officeDocument/2006/relationships/image" Target="../media/image126.jpg"/><Relationship Id="rId28" Type="http://schemas.openxmlformats.org/officeDocument/2006/relationships/image" Target="../media/image98.jpg"/><Relationship Id="rId27" Type="http://schemas.openxmlformats.org/officeDocument/2006/relationships/image" Target="../media/image96.png"/><Relationship Id="rId29" Type="http://schemas.openxmlformats.org/officeDocument/2006/relationships/hyperlink" Target="https://en.wikipedia.org/wiki/File:Pakistan_Telecommunication_Company_Ltd.png" TargetMode="External"/><Relationship Id="rId51" Type="http://schemas.openxmlformats.org/officeDocument/2006/relationships/image" Target="../media/image107.png"/><Relationship Id="rId50" Type="http://schemas.openxmlformats.org/officeDocument/2006/relationships/hyperlink" Target="https://en.wikipedia.org/wiki/File:Telekom_Logo_2013.svg" TargetMode="External"/><Relationship Id="rId53" Type="http://schemas.openxmlformats.org/officeDocument/2006/relationships/image" Target="../media/image113.png"/><Relationship Id="rId52" Type="http://schemas.openxmlformats.org/officeDocument/2006/relationships/image" Target="../media/image109.jpg"/><Relationship Id="rId11" Type="http://schemas.openxmlformats.org/officeDocument/2006/relationships/image" Target="../media/image77.jpg"/><Relationship Id="rId55" Type="http://schemas.openxmlformats.org/officeDocument/2006/relationships/image" Target="../media/image114.png"/><Relationship Id="rId10" Type="http://schemas.openxmlformats.org/officeDocument/2006/relationships/image" Target="../media/image83.jpg"/><Relationship Id="rId54" Type="http://schemas.openxmlformats.org/officeDocument/2006/relationships/image" Target="../media/image116.jpg"/><Relationship Id="rId13" Type="http://schemas.openxmlformats.org/officeDocument/2006/relationships/image" Target="../media/image87.png"/><Relationship Id="rId57" Type="http://schemas.openxmlformats.org/officeDocument/2006/relationships/image" Target="../media/image118.png"/><Relationship Id="rId12" Type="http://schemas.openxmlformats.org/officeDocument/2006/relationships/image" Target="../media/image78.png"/><Relationship Id="rId56" Type="http://schemas.openxmlformats.org/officeDocument/2006/relationships/image" Target="../media/image117.png"/><Relationship Id="rId15" Type="http://schemas.openxmlformats.org/officeDocument/2006/relationships/image" Target="../media/image85.png"/><Relationship Id="rId59" Type="http://schemas.openxmlformats.org/officeDocument/2006/relationships/image" Target="../media/image115.jpg"/><Relationship Id="rId14" Type="http://schemas.openxmlformats.org/officeDocument/2006/relationships/image" Target="../media/image82.png"/><Relationship Id="rId58" Type="http://schemas.openxmlformats.org/officeDocument/2006/relationships/image" Target="../media/image121.png"/><Relationship Id="rId17" Type="http://schemas.openxmlformats.org/officeDocument/2006/relationships/image" Target="../media/image81.png"/><Relationship Id="rId16" Type="http://schemas.openxmlformats.org/officeDocument/2006/relationships/image" Target="../media/image80.png"/><Relationship Id="rId19" Type="http://schemas.openxmlformats.org/officeDocument/2006/relationships/image" Target="../media/image88.jpg"/><Relationship Id="rId18" Type="http://schemas.openxmlformats.org/officeDocument/2006/relationships/hyperlink" Target="https://en.wikipedia.org/wiki/File:RanksTel_Logo_New.jpg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47.jpg"/><Relationship Id="rId4" Type="http://schemas.openxmlformats.org/officeDocument/2006/relationships/image" Target="../media/image141.jpg"/><Relationship Id="rId5" Type="http://schemas.openxmlformats.org/officeDocument/2006/relationships/image" Target="../media/image155.png"/><Relationship Id="rId6" Type="http://schemas.openxmlformats.org/officeDocument/2006/relationships/image" Target="../media/image15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53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8.png"/><Relationship Id="rId4" Type="http://schemas.openxmlformats.org/officeDocument/2006/relationships/image" Target="../media/image15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51.png"/><Relationship Id="rId4" Type="http://schemas.openxmlformats.org/officeDocument/2006/relationships/image" Target="../media/image159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5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5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5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6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6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6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2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/>
        </p:nvSpPr>
        <p:spPr>
          <a:xfrm>
            <a:off x="401197" y="1405550"/>
            <a:ext cx="4461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lang="en-US" sz="3600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A Complete Report on Angular in China</a:t>
            </a:r>
            <a:br>
              <a:rPr b="1" lang="en-US" sz="3600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</a:br>
          </a:p>
        </p:txBody>
      </p:sp>
      <p:sp>
        <p:nvSpPr>
          <p:cNvPr id="572" name="Shape 572"/>
          <p:cNvSpPr txBox="1"/>
          <p:nvPr/>
        </p:nvSpPr>
        <p:spPr>
          <a:xfrm>
            <a:off x="488725" y="3170867"/>
            <a:ext cx="3621000" cy="1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lang="en-US" sz="1800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2016.12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lang="en-US" sz="1800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Aaron Zhang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idx="4294967295" type="title"/>
          </p:nvPr>
        </p:nvSpPr>
        <p:spPr>
          <a:xfrm>
            <a:off x="311700" y="272100"/>
            <a:ext cx="8245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lang="en-US" sz="2400">
                <a:solidFill>
                  <a:srgbClr val="435B67"/>
                </a:solidFill>
              </a:rPr>
              <a:t>Unified Entrance</a:t>
            </a:r>
            <a:br>
              <a:rPr b="1" lang="en-US" sz="2400">
                <a:solidFill>
                  <a:srgbClr val="435B67"/>
                </a:solidFill>
              </a:rPr>
            </a:br>
          </a:p>
        </p:txBody>
      </p:sp>
      <p:sp>
        <p:nvSpPr>
          <p:cNvPr id="629" name="Shape 629"/>
          <p:cNvSpPr txBox="1"/>
          <p:nvPr/>
        </p:nvSpPr>
        <p:spPr>
          <a:xfrm>
            <a:off x="1960775" y="4413175"/>
            <a:ext cx="51024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-US" sz="12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community.angular.cn</a:t>
            </a:r>
          </a:p>
        </p:txBody>
      </p:sp>
      <p:pic>
        <p:nvPicPr>
          <p:cNvPr id="630" name="Shape 6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687" y="1143999"/>
            <a:ext cx="5102376" cy="317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>
            <p:ph idx="4294967295" type="title"/>
          </p:nvPr>
        </p:nvSpPr>
        <p:spPr>
          <a:xfrm>
            <a:off x="311700" y="272100"/>
            <a:ext cx="8245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lang="en-US" sz="2400">
                <a:solidFill>
                  <a:srgbClr val="435B67"/>
                </a:solidFill>
              </a:rPr>
              <a:t>Learning Materials in Chinese</a:t>
            </a:r>
            <a:br>
              <a:rPr b="1" lang="en-US" sz="2400">
                <a:solidFill>
                  <a:srgbClr val="435B67"/>
                </a:solidFill>
              </a:rPr>
            </a:br>
          </a:p>
        </p:txBody>
      </p:sp>
      <p:sp>
        <p:nvSpPr>
          <p:cNvPr id="636" name="Shape 636"/>
          <p:cNvSpPr txBox="1"/>
          <p:nvPr/>
        </p:nvSpPr>
        <p:spPr>
          <a:xfrm>
            <a:off x="1676700" y="4395825"/>
            <a:ext cx="5790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-US" sz="12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Books and videos.</a:t>
            </a:r>
          </a:p>
        </p:txBody>
      </p:sp>
      <p:pic>
        <p:nvPicPr>
          <p:cNvPr id="637" name="Shape 6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636" y="1253674"/>
            <a:ext cx="5790723" cy="30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idx="4294967295" type="title"/>
          </p:nvPr>
        </p:nvSpPr>
        <p:spPr>
          <a:xfrm>
            <a:off x="311700" y="272100"/>
            <a:ext cx="8245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lang="en-US" sz="2400">
                <a:solidFill>
                  <a:srgbClr val="435B67"/>
                </a:solidFill>
              </a:rPr>
              <a:t>Cooperating with GDGs</a:t>
            </a:r>
            <a:br>
              <a:rPr b="1" lang="en-US" sz="2400">
                <a:solidFill>
                  <a:srgbClr val="435B67"/>
                </a:solidFill>
              </a:rPr>
            </a:br>
          </a:p>
        </p:txBody>
      </p:sp>
      <p:sp>
        <p:nvSpPr>
          <p:cNvPr id="643" name="Shape 643"/>
          <p:cNvSpPr txBox="1"/>
          <p:nvPr/>
        </p:nvSpPr>
        <p:spPr>
          <a:xfrm>
            <a:off x="1390000" y="4260775"/>
            <a:ext cx="6243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-US" sz="12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GDGs in 26 major cities.</a:t>
            </a:r>
          </a:p>
        </p:txBody>
      </p:sp>
      <p:pic>
        <p:nvPicPr>
          <p:cNvPr id="644" name="Shape 6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987" y="1874597"/>
            <a:ext cx="6243773" cy="180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/>
          <p:nvPr>
            <p:ph idx="4294967295" type="title"/>
          </p:nvPr>
        </p:nvSpPr>
        <p:spPr>
          <a:xfrm>
            <a:off x="311700" y="272100"/>
            <a:ext cx="8245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lang="en-US" sz="2400">
                <a:solidFill>
                  <a:srgbClr val="435B67"/>
                </a:solidFill>
              </a:rPr>
              <a:t>Developer Engagement</a:t>
            </a:r>
            <a:br>
              <a:rPr b="1" lang="en-US" sz="2400">
                <a:solidFill>
                  <a:srgbClr val="435B67"/>
                </a:solidFill>
              </a:rPr>
            </a:br>
          </a:p>
        </p:txBody>
      </p:sp>
      <p:sp>
        <p:nvSpPr>
          <p:cNvPr id="650" name="Shape 650"/>
          <p:cNvSpPr txBox="1"/>
          <p:nvPr/>
        </p:nvSpPr>
        <p:spPr>
          <a:xfrm>
            <a:off x="1390000" y="4108375"/>
            <a:ext cx="62634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-US" sz="12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Stay with our developers.</a:t>
            </a:r>
          </a:p>
        </p:txBody>
      </p:sp>
      <p:pic>
        <p:nvPicPr>
          <p:cNvPr id="651" name="Shape 6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524" y="898199"/>
            <a:ext cx="3974942" cy="289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>
            <p:ph idx="4294967295" type="title"/>
          </p:nvPr>
        </p:nvSpPr>
        <p:spPr>
          <a:xfrm>
            <a:off x="311700" y="272100"/>
            <a:ext cx="8245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lang="en-US" sz="2400">
                <a:solidFill>
                  <a:srgbClr val="435B67"/>
                </a:solidFill>
              </a:rPr>
              <a:t>Template Projects</a:t>
            </a:r>
            <a:br>
              <a:rPr b="1" lang="en-US" sz="2400">
                <a:solidFill>
                  <a:srgbClr val="435B67"/>
                </a:solidFill>
              </a:rPr>
            </a:br>
          </a:p>
        </p:txBody>
      </p:sp>
      <p:sp>
        <p:nvSpPr>
          <p:cNvPr id="657" name="Shape 657"/>
          <p:cNvSpPr txBox="1"/>
          <p:nvPr/>
        </p:nvSpPr>
        <p:spPr>
          <a:xfrm>
            <a:off x="1390000" y="4260775"/>
            <a:ext cx="6243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-US" sz="12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Provide a set of template projects.</a:t>
            </a:r>
            <a:br>
              <a:rPr lang="en-US" sz="12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</a:br>
          </a:p>
        </p:txBody>
      </p:sp>
      <p:pic>
        <p:nvPicPr>
          <p:cNvPr id="658" name="Shape 6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412" y="1114749"/>
            <a:ext cx="6761175" cy="29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idx="1" type="body"/>
          </p:nvPr>
        </p:nvSpPr>
        <p:spPr>
          <a:xfrm>
            <a:off x="3263925" y="2114550"/>
            <a:ext cx="531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SzPct val="25000"/>
              <a:buFont typeface="Roboto"/>
              <a:buNone/>
            </a:pPr>
            <a:r>
              <a:rPr b="1" lang="en-US" sz="2400">
                <a:solidFill>
                  <a:srgbClr val="435B67"/>
                </a:solidFill>
              </a:rPr>
              <a:t>Demos from Partners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idx="4294967295" type="title"/>
          </p:nvPr>
        </p:nvSpPr>
        <p:spPr>
          <a:xfrm>
            <a:off x="311700" y="272100"/>
            <a:ext cx="8245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lang="en-US" sz="2400">
                <a:solidFill>
                  <a:srgbClr val="435B67"/>
                </a:solidFill>
              </a:rPr>
              <a:t>Demos from Partners</a:t>
            </a:r>
            <a:br>
              <a:rPr b="1" lang="en-US" sz="2400">
                <a:solidFill>
                  <a:srgbClr val="435B67"/>
                </a:solidFill>
              </a:rPr>
            </a:br>
          </a:p>
        </p:txBody>
      </p:sp>
      <p:pic>
        <p:nvPicPr>
          <p:cNvPr descr="Logo of ZTEsoft.png" id="669" name="Shape 6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0836" y="2017075"/>
            <a:ext cx="2378400" cy="62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35584660716020000" id="670" name="Shape 6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61" y="1819373"/>
            <a:ext cx="2378400" cy="8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Shape 6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2401" y="1788825"/>
            <a:ext cx="1743675" cy="10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/>
        </p:nvSpPr>
        <p:spPr>
          <a:xfrm>
            <a:off x="401196" y="917354"/>
            <a:ext cx="4461900" cy="14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i="0" lang="en-US" sz="44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Angular 2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i="0" lang="en-US" sz="44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In GF Securities</a:t>
            </a:r>
            <a:br>
              <a:rPr b="1" i="0" lang="en-US" sz="44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</a:br>
          </a:p>
        </p:txBody>
      </p:sp>
      <p:sp>
        <p:nvSpPr>
          <p:cNvPr id="677" name="Shape 677"/>
          <p:cNvSpPr txBox="1"/>
          <p:nvPr/>
        </p:nvSpPr>
        <p:spPr>
          <a:xfrm>
            <a:off x="401196" y="2899656"/>
            <a:ext cx="290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0" i="0" lang="en-US" sz="20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b="0" i="0" lang="en-US" sz="24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Tang.GuiChuan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0" i="0" lang="en-US" sz="20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</a:p>
        </p:txBody>
      </p:sp>
      <p:pic>
        <p:nvPicPr>
          <p:cNvPr id="678" name="Shape 6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196" y="4048898"/>
            <a:ext cx="1385400" cy="8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Shape 6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78418"/>
            <a:ext cx="9144000" cy="59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>
            <p:ph idx="4294967295" type="title"/>
          </p:nvPr>
        </p:nvSpPr>
        <p:spPr>
          <a:xfrm>
            <a:off x="601631" y="568991"/>
            <a:ext cx="3153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i="0" lang="en-US" sz="36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Outline</a:t>
            </a:r>
          </a:p>
        </p:txBody>
      </p:sp>
      <p:sp>
        <p:nvSpPr>
          <p:cNvPr id="689" name="Shape 689"/>
          <p:cNvSpPr txBox="1"/>
          <p:nvPr/>
        </p:nvSpPr>
        <p:spPr>
          <a:xfrm>
            <a:off x="477877" y="1194953"/>
            <a:ext cx="8090100" cy="3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57200" lvl="0" marL="533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100000"/>
              <a:buFont typeface="Noto Sans Symbols"/>
              <a:buChar char="◆"/>
            </a:pPr>
            <a:r>
              <a:rPr b="0" i="0" lang="en-US" sz="28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Meet Angular 2</a:t>
            </a:r>
          </a:p>
          <a:p>
            <a:pPr indent="-457200" lvl="0" marL="533400" marR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SzPct val="100000"/>
              <a:buFont typeface="Noto Sans Symbols"/>
              <a:buChar char="◆"/>
            </a:pPr>
            <a:r>
              <a:rPr b="0" i="0" lang="en-US" sz="28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Angular 2 In GF.Securities</a:t>
            </a:r>
          </a:p>
          <a:p>
            <a:pPr indent="-457200" lvl="0" marL="533400" marR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SzPct val="100000"/>
              <a:buFont typeface="Noto Sans Symbols"/>
              <a:buChar char="◆"/>
            </a:pPr>
            <a:r>
              <a:rPr b="0" i="0" lang="en-US" sz="28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Demo Time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idx="4294967295" type="title"/>
          </p:nvPr>
        </p:nvSpPr>
        <p:spPr>
          <a:xfrm>
            <a:off x="311700" y="272109"/>
            <a:ext cx="3153586" cy="6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i="0" lang="en-US" sz="24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Outline</a:t>
            </a:r>
          </a:p>
        </p:txBody>
      </p:sp>
      <p:sp>
        <p:nvSpPr>
          <p:cNvPr id="578" name="Shape 578"/>
          <p:cNvSpPr txBox="1"/>
          <p:nvPr/>
        </p:nvSpPr>
        <p:spPr>
          <a:xfrm>
            <a:off x="3211750" y="1243200"/>
            <a:ext cx="5466900" cy="3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1400"/>
              </a:spcBef>
              <a:buClr>
                <a:srgbClr val="435B67"/>
              </a:buClr>
              <a:buSzPct val="100000"/>
              <a:buFont typeface="Roboto"/>
              <a:buChar char="➢"/>
            </a:pPr>
            <a:r>
              <a:rPr lang="en-US" sz="2400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Angular's Current Situation in China</a:t>
            </a:r>
          </a:p>
          <a:p>
            <a:pPr indent="-381000" lvl="0" marL="457200" rtl="0">
              <a:lnSpc>
                <a:spcPct val="200000"/>
              </a:lnSpc>
              <a:spcBef>
                <a:spcPts val="1400"/>
              </a:spcBef>
              <a:buClr>
                <a:srgbClr val="435B67"/>
              </a:buClr>
              <a:buSzPct val="100000"/>
              <a:buFont typeface="Roboto"/>
              <a:buChar char="➢"/>
            </a:pPr>
            <a:r>
              <a:rPr lang="en-US" sz="2400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Angular’s Future Plan</a:t>
            </a:r>
          </a:p>
          <a:p>
            <a:pPr indent="-381000" lvl="0" marL="457200" rtl="0">
              <a:lnSpc>
                <a:spcPct val="200000"/>
              </a:lnSpc>
              <a:spcBef>
                <a:spcPts val="1400"/>
              </a:spcBef>
              <a:buClr>
                <a:srgbClr val="435B67"/>
              </a:buClr>
              <a:buSzPct val="100000"/>
              <a:buFont typeface="Roboto"/>
              <a:buChar char="➢"/>
            </a:pPr>
            <a:r>
              <a:rPr lang="en-US" sz="2400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Demos from our Partners</a:t>
            </a:r>
          </a:p>
        </p:txBody>
      </p:sp>
      <p:pic>
        <p:nvPicPr>
          <p:cNvPr id="579" name="Shape 5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24" y="1465200"/>
            <a:ext cx="2477500" cy="2087599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Shape 580"/>
          <p:cNvSpPr txBox="1"/>
          <p:nvPr/>
        </p:nvSpPr>
        <p:spPr>
          <a:xfrm>
            <a:off x="429575" y="3552800"/>
            <a:ext cx="24774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-US" sz="18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Since 2009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>
            <p:ph idx="1" type="body"/>
          </p:nvPr>
        </p:nvSpPr>
        <p:spPr>
          <a:xfrm>
            <a:off x="3275075" y="2069944"/>
            <a:ext cx="531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SzPct val="25000"/>
              <a:buFont typeface="Roboto"/>
              <a:buNone/>
            </a:pPr>
            <a:r>
              <a:rPr b="1" i="0" lang="en-US" sz="36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Meet</a:t>
            </a:r>
            <a:r>
              <a:rPr b="1" i="0" lang="en-US" sz="40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 Angular 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Shape 6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935" y="0"/>
            <a:ext cx="65243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Shape 7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4864" y="1918009"/>
            <a:ext cx="5899200" cy="28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Shape 7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56300" cy="45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>
            <p:ph idx="4294967295" type="title"/>
          </p:nvPr>
        </p:nvSpPr>
        <p:spPr>
          <a:xfrm>
            <a:off x="241639" y="1953201"/>
            <a:ext cx="42669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i="0" lang="en-US" sz="36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Our Best Practice!</a:t>
            </a:r>
          </a:p>
        </p:txBody>
      </p:sp>
      <p:pic>
        <p:nvPicPr>
          <p:cNvPr id="711" name="Shape 7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655" y="786972"/>
            <a:ext cx="4359600" cy="43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Shape 712"/>
          <p:cNvSpPr txBox="1"/>
          <p:nvPr/>
        </p:nvSpPr>
        <p:spPr>
          <a:xfrm>
            <a:off x="1" y="88290"/>
            <a:ext cx="91440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76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i="0" lang="en-US" sz="2200" u="sng" cap="none" strike="noStrike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https://github.com/angular-programming/angular2-questionnaire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/>
          <p:nvPr/>
        </p:nvSpPr>
        <p:spPr>
          <a:xfrm>
            <a:off x="3215602" y="2088532"/>
            <a:ext cx="5560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SzPct val="25000"/>
              <a:buFont typeface="Roboto"/>
              <a:buNone/>
            </a:pPr>
            <a:r>
              <a:rPr b="1" i="0" lang="en-US" sz="36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Angular 2 In GF.Securities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Shape 7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6277" y="423329"/>
            <a:ext cx="3070800" cy="25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512956" y="3189249"/>
            <a:ext cx="82221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76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0" i="0" lang="en-US" sz="28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Alpha  ——  Beta  ——  Release Candidate —— 2.0.0   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f.gf.com.cn-(iPhone 6) (3).png" id="728" name="Shape 7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44" y="0"/>
            <a:ext cx="25269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1769" y="0"/>
            <a:ext cx="2893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Shape 7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2814" y="0"/>
            <a:ext cx="3061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Shape 731"/>
          <p:cNvSpPr txBox="1"/>
          <p:nvPr/>
        </p:nvSpPr>
        <p:spPr>
          <a:xfrm>
            <a:off x="233117" y="4081346"/>
            <a:ext cx="2214600" cy="621600"/>
          </a:xfrm>
          <a:prstGeom prst="rect">
            <a:avLst/>
          </a:prstGeom>
          <a:solidFill>
            <a:srgbClr val="F7FFB3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0" i="0" lang="en-US" sz="2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Mobile Web</a:t>
            </a:r>
          </a:p>
        </p:txBody>
      </p:sp>
      <p:sp>
        <p:nvSpPr>
          <p:cNvPr id="732" name="Shape 732"/>
          <p:cNvSpPr txBox="1"/>
          <p:nvPr/>
        </p:nvSpPr>
        <p:spPr>
          <a:xfrm>
            <a:off x="3813716" y="4081346"/>
            <a:ext cx="3557100" cy="621600"/>
          </a:xfrm>
          <a:prstGeom prst="rect">
            <a:avLst/>
          </a:prstGeom>
          <a:solidFill>
            <a:srgbClr val="F7FFB3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0" i="0" lang="en-US" sz="2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Ionic 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Shape 7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9981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Shape 7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5978" y="0"/>
            <a:ext cx="39981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Shape 7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12769" y="0"/>
            <a:ext cx="3894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Shape 740"/>
          <p:cNvSpPr txBox="1"/>
          <p:nvPr/>
        </p:nvSpPr>
        <p:spPr>
          <a:xfrm>
            <a:off x="0" y="4521819"/>
            <a:ext cx="9407700" cy="621600"/>
          </a:xfrm>
          <a:prstGeom prst="rect">
            <a:avLst/>
          </a:prstGeom>
          <a:solidFill>
            <a:srgbClr val="F7FFB3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0" i="0" lang="en-US" sz="2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PC Products With Angular 2</a:t>
            </a:r>
          </a:p>
        </p:txBody>
      </p:sp>
      <p:sp>
        <p:nvSpPr>
          <p:cNvPr id="741" name="Shape 741"/>
          <p:cNvSpPr txBox="1"/>
          <p:nvPr/>
        </p:nvSpPr>
        <p:spPr>
          <a:xfrm>
            <a:off x="3324573" y="3048926"/>
            <a:ext cx="1671600" cy="628199"/>
          </a:xfrm>
          <a:prstGeom prst="rect">
            <a:avLst/>
          </a:prstGeom>
          <a:solidFill>
            <a:srgbClr val="00B0F0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NG 2.1.0</a:t>
            </a:r>
          </a:p>
        </p:txBody>
      </p:sp>
      <p:sp>
        <p:nvSpPr>
          <p:cNvPr id="742" name="Shape 742"/>
          <p:cNvSpPr txBox="1"/>
          <p:nvPr/>
        </p:nvSpPr>
        <p:spPr>
          <a:xfrm>
            <a:off x="6510857" y="3048926"/>
            <a:ext cx="2052600" cy="628199"/>
          </a:xfrm>
          <a:prstGeom prst="rect">
            <a:avLst/>
          </a:prstGeom>
          <a:solidFill>
            <a:srgbClr val="00B0F0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NG 2 RC 3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284265" y="3048926"/>
            <a:ext cx="2464500" cy="1130099"/>
          </a:xfrm>
          <a:prstGeom prst="rect">
            <a:avLst/>
          </a:prstGeom>
          <a:solidFill>
            <a:srgbClr val="00B0F0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NG 2.0.0 &amp;</a:t>
            </a:r>
          </a:p>
          <a:p>
            <a:pPr indent="0" lvl="0" marL="76200" marR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Material Design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/>
          <p:nvPr/>
        </p:nvSpPr>
        <p:spPr>
          <a:xfrm>
            <a:off x="612781" y="550877"/>
            <a:ext cx="2420400" cy="68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i="0" lang="en-US" sz="36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More</a:t>
            </a:r>
            <a:br>
              <a:rPr b="1" i="0" lang="en-US" sz="24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</a:br>
          </a:p>
        </p:txBody>
      </p:sp>
      <p:sp>
        <p:nvSpPr>
          <p:cNvPr id="749" name="Shape 749"/>
          <p:cNvSpPr txBox="1"/>
          <p:nvPr/>
        </p:nvSpPr>
        <p:spPr>
          <a:xfrm>
            <a:off x="399817" y="1349298"/>
            <a:ext cx="8090100" cy="28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100000"/>
              <a:buFont typeface="Roboto"/>
              <a:buChar char="●"/>
            </a:pPr>
            <a:r>
              <a:rPr b="0" i="0" lang="en-US" sz="28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Universal</a:t>
            </a:r>
          </a:p>
          <a:p>
            <a:pPr indent="-381000" lvl="0" marL="457200" marR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SzPct val="100000"/>
              <a:buFont typeface="Roboto"/>
              <a:buChar char="●"/>
            </a:pPr>
            <a:r>
              <a:rPr b="0" i="0" lang="en-US" sz="28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NativeScript / RN</a:t>
            </a:r>
          </a:p>
          <a:p>
            <a:pPr indent="-381000" lvl="0" marL="457200" marR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SzPct val="100000"/>
              <a:buFont typeface="Roboto"/>
              <a:buChar char="●"/>
            </a:pPr>
            <a:r>
              <a:rPr b="0" i="0" lang="en-US" sz="28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Optimize （AoT、Tree-shaking）</a:t>
            </a: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/>
          <p:nvPr>
            <p:ph idx="1" type="body"/>
          </p:nvPr>
        </p:nvSpPr>
        <p:spPr>
          <a:xfrm>
            <a:off x="3263925" y="2114550"/>
            <a:ext cx="531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SzPct val="25000"/>
              <a:buFont typeface="Roboto"/>
              <a:buNone/>
            </a:pPr>
            <a:r>
              <a:rPr b="1" i="0" lang="en-US" sz="36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Demo Time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>
            <p:ph idx="1" type="body"/>
          </p:nvPr>
        </p:nvSpPr>
        <p:spPr>
          <a:xfrm>
            <a:off x="3263925" y="2114550"/>
            <a:ext cx="531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SzPct val="25000"/>
              <a:buFont typeface="Roboto"/>
              <a:buNone/>
            </a:pPr>
            <a:r>
              <a:rPr b="1" lang="en-US" sz="2400">
                <a:solidFill>
                  <a:srgbClr val="435B67"/>
                </a:solidFill>
              </a:rPr>
              <a:t>Angular's Current Situation in China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/>
        </p:nvSpPr>
        <p:spPr>
          <a:xfrm>
            <a:off x="891563" y="907717"/>
            <a:ext cx="3602400" cy="22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i="0" lang="en-US" sz="36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广发证券</a:t>
            </a: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i="0" lang="en-US" sz="36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统一积分商城</a:t>
            </a:r>
          </a:p>
        </p:txBody>
      </p:sp>
      <p:sp>
        <p:nvSpPr>
          <p:cNvPr id="760" name="Shape 760"/>
          <p:cNvSpPr txBox="1"/>
          <p:nvPr/>
        </p:nvSpPr>
        <p:spPr>
          <a:xfrm>
            <a:off x="1025255" y="3540601"/>
            <a:ext cx="36024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76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i="0" lang="en-US" sz="2800" u="sng" cap="none" strike="noStrike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https://jf.gf.com.cn</a:t>
            </a:r>
          </a:p>
        </p:txBody>
      </p:sp>
      <p:pic>
        <p:nvPicPr>
          <p:cNvPr descr="jf.gf.com.cn-(iPhone 6).png" id="761" name="Shape 7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8114" y="0"/>
            <a:ext cx="2891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/>
          <p:nvPr>
            <p:ph idx="4294967295" type="title"/>
          </p:nvPr>
        </p:nvSpPr>
        <p:spPr>
          <a:xfrm>
            <a:off x="3266772" y="1197650"/>
            <a:ext cx="30003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i="0" lang="en-US" sz="40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br>
              <a:rPr b="1" i="0" lang="en-US" sz="40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</a:br>
          </a:p>
        </p:txBody>
      </p:sp>
      <p:sp>
        <p:nvSpPr>
          <p:cNvPr id="767" name="Shape 767"/>
          <p:cNvSpPr txBox="1"/>
          <p:nvPr/>
        </p:nvSpPr>
        <p:spPr>
          <a:xfrm>
            <a:off x="1842175" y="2553628"/>
            <a:ext cx="58494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-US" sz="2800" u="none" cap="none" strike="noStrike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汤桂川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-US" sz="2800" u="none" cap="none" strike="noStrike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tangguichuan@gmail.com</a:t>
            </a:r>
            <a:br>
              <a:rPr b="0" i="0" lang="en-US" sz="2800" u="none" cap="none" strike="noStrike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</a:b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/>
          <p:nvPr/>
        </p:nvSpPr>
        <p:spPr>
          <a:xfrm>
            <a:off x="488839" y="1373165"/>
            <a:ext cx="3621000" cy="1200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i="0" lang="en-US" sz="36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基于Angular2的OMS改造</a:t>
            </a:r>
          </a:p>
        </p:txBody>
      </p:sp>
      <p:sp>
        <p:nvSpPr>
          <p:cNvPr id="773" name="Shape 773"/>
          <p:cNvSpPr txBox="1"/>
          <p:nvPr/>
        </p:nvSpPr>
        <p:spPr>
          <a:xfrm>
            <a:off x="488718" y="3203260"/>
            <a:ext cx="362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0" i="0" lang="en-US" sz="18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2016-12-08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0" i="0" lang="en-US" sz="18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陈天恩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>
            <p:ph idx="4294967295" type="title"/>
          </p:nvPr>
        </p:nvSpPr>
        <p:spPr>
          <a:xfrm>
            <a:off x="311700" y="272109"/>
            <a:ext cx="3153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自我介绍</a:t>
            </a:r>
          </a:p>
        </p:txBody>
      </p:sp>
      <p:sp>
        <p:nvSpPr>
          <p:cNvPr id="779" name="Shape 779"/>
          <p:cNvSpPr txBox="1"/>
          <p:nvPr/>
        </p:nvSpPr>
        <p:spPr>
          <a:xfrm>
            <a:off x="2046605" y="4522469"/>
            <a:ext cx="50508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日日顺物流---陈天恩</a:t>
            </a:r>
          </a:p>
        </p:txBody>
      </p:sp>
      <p:pic>
        <p:nvPicPr>
          <p:cNvPr descr="1174313665" id="780" name="Shape 7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0883" y="621029"/>
            <a:ext cx="2602800" cy="39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>
            <p:ph idx="4294967295" type="title"/>
          </p:nvPr>
        </p:nvSpPr>
        <p:spPr>
          <a:xfrm>
            <a:off x="311700" y="272109"/>
            <a:ext cx="3153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目录</a:t>
            </a:r>
          </a:p>
        </p:txBody>
      </p:sp>
      <p:sp>
        <p:nvSpPr>
          <p:cNvPr id="786" name="Shape 786"/>
          <p:cNvSpPr txBox="1"/>
          <p:nvPr/>
        </p:nvSpPr>
        <p:spPr>
          <a:xfrm>
            <a:off x="466725" y="938529"/>
            <a:ext cx="8089800" cy="3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76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100000"/>
              <a:buFont typeface="Noto Sans Symbols"/>
              <a:buChar char="➢"/>
            </a:pPr>
            <a:r>
              <a:rPr b="1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关于日日顺物流</a:t>
            </a:r>
          </a:p>
          <a:p>
            <a:pPr indent="-381000" lvl="0" marL="457200" marR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SzPct val="100000"/>
              <a:buFont typeface="Noto Sans Symbols"/>
              <a:buChar char="➢"/>
            </a:pPr>
            <a:r>
              <a:rPr b="1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我们的业务背景</a:t>
            </a:r>
          </a:p>
          <a:p>
            <a:pPr indent="-381000" lvl="0" marL="457200" marR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SzPct val="100000"/>
              <a:buFont typeface="Noto Sans Symbols"/>
              <a:buChar char="➢"/>
            </a:pPr>
            <a:r>
              <a:rPr b="1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Angular2 应用案例---OMS改造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>
            <p:ph idx="1" type="body"/>
          </p:nvPr>
        </p:nvSpPr>
        <p:spPr>
          <a:xfrm>
            <a:off x="3263925" y="2114550"/>
            <a:ext cx="531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76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关于日日顺物流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/>
          <p:nvPr>
            <p:ph idx="4294967295" type="title"/>
          </p:nvPr>
        </p:nvSpPr>
        <p:spPr>
          <a:xfrm>
            <a:off x="311700" y="272109"/>
            <a:ext cx="3153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日日顺</a:t>
            </a:r>
          </a:p>
        </p:txBody>
      </p:sp>
      <p:pic>
        <p:nvPicPr>
          <p:cNvPr descr="635584660716020000" id="797" name="Shape 7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750" y="1996759"/>
            <a:ext cx="3148800" cy="11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7905" y="1877010"/>
            <a:ext cx="2901600" cy="13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/>
          <p:nvPr/>
        </p:nvSpPr>
        <p:spPr>
          <a:xfrm>
            <a:off x="4967905" y="3440471"/>
            <a:ext cx="2902200" cy="3774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35225" lIns="70450" rIns="70450" tIns="352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海尔集团旗下综合服务品牌</a:t>
            </a:r>
          </a:p>
        </p:txBody>
      </p:sp>
      <p:sp>
        <p:nvSpPr>
          <p:cNvPr id="800" name="Shape 800"/>
          <p:cNvSpPr/>
          <p:nvPr/>
        </p:nvSpPr>
        <p:spPr>
          <a:xfrm>
            <a:off x="915750" y="3440471"/>
            <a:ext cx="3148800" cy="3774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35225" lIns="70450" rIns="70450" tIns="352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全球大型家电第一品牌</a:t>
            </a: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/>
        </p:nvSpPr>
        <p:spPr>
          <a:xfrm>
            <a:off x="238754" y="4137591"/>
            <a:ext cx="4368600" cy="4971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  <p:txBody>
          <a:bodyPr anchorCtr="0" anchor="ctr" bIns="45700" lIns="91400" rIns="91400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连续</a:t>
            </a:r>
            <a:r>
              <a:rPr b="1" i="0" lang="en-US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b="1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年全球白色家电品牌榜首</a:t>
            </a:r>
          </a:p>
        </p:txBody>
      </p:sp>
      <p:sp>
        <p:nvSpPr>
          <p:cNvPr id="806" name="Shape 806"/>
          <p:cNvSpPr/>
          <p:nvPr/>
        </p:nvSpPr>
        <p:spPr>
          <a:xfrm>
            <a:off x="4755637" y="4137591"/>
            <a:ext cx="4368599" cy="4971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  <p:txBody>
          <a:bodyPr anchorCtr="0" anchor="ctr" bIns="45700" lIns="91400" rIns="91400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连续</a:t>
            </a:r>
            <a:r>
              <a:rPr b="1" i="0" lang="en-US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r>
              <a:rPr b="1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年蝉联中国品牌价值榜首</a:t>
            </a:r>
          </a:p>
        </p:txBody>
      </p:sp>
      <p:grpSp>
        <p:nvGrpSpPr>
          <p:cNvPr id="807" name="Shape 807"/>
          <p:cNvGrpSpPr/>
          <p:nvPr/>
        </p:nvGrpSpPr>
        <p:grpSpPr>
          <a:xfrm>
            <a:off x="107507" y="1326208"/>
            <a:ext cx="9110155" cy="2775406"/>
            <a:chOff x="107507" y="1326208"/>
            <a:chExt cx="9110155" cy="2775406"/>
          </a:xfrm>
        </p:grpSpPr>
        <p:grpSp>
          <p:nvGrpSpPr>
            <p:cNvPr id="808" name="Shape 808"/>
            <p:cNvGrpSpPr/>
            <p:nvPr/>
          </p:nvGrpSpPr>
          <p:grpSpPr>
            <a:xfrm>
              <a:off x="4833457" y="1326208"/>
              <a:ext cx="4384205" cy="2436393"/>
              <a:chOff x="4833455" y="1504587"/>
              <a:chExt cx="4384205" cy="2102877"/>
            </a:xfrm>
          </p:grpSpPr>
          <p:sp>
            <p:nvSpPr>
              <p:cNvPr id="809" name="Shape 809"/>
              <p:cNvSpPr txBox="1"/>
              <p:nvPr/>
            </p:nvSpPr>
            <p:spPr>
              <a:xfrm>
                <a:off x="4833455" y="1585965"/>
                <a:ext cx="597600" cy="189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1600" lIns="83200" rIns="83200" tIns="41600">
                <a:noAutofit/>
              </a:bodyPr>
              <a:lstStyle/>
              <a:p>
                <a:pPr indent="0" lvl="0" marL="0" marR="0" rtl="0" algn="l">
                  <a:lnSpc>
                    <a:spcPct val="2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1" i="0" lang="en-US" sz="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1250</a:t>
                </a:r>
              </a:p>
              <a:p>
                <a:pPr indent="0" lvl="0" marL="0" marR="0" rtl="0" algn="l">
                  <a:lnSpc>
                    <a:spcPct val="2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1" i="0" lang="en-US" sz="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1150</a:t>
                </a:r>
              </a:p>
              <a:p>
                <a:pPr indent="0" lvl="0" marL="0" marR="0" rtl="0" algn="l">
                  <a:lnSpc>
                    <a:spcPct val="2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1" i="0" lang="en-US" sz="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1050</a:t>
                </a:r>
              </a:p>
              <a:p>
                <a:pPr indent="0" lvl="0" marL="0" marR="0" rtl="0" algn="l">
                  <a:lnSpc>
                    <a:spcPct val="2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1" i="0" lang="en-US" sz="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950</a:t>
                </a:r>
              </a:p>
              <a:p>
                <a:pPr indent="0" lvl="0" marL="0" marR="0" rtl="0" algn="l">
                  <a:lnSpc>
                    <a:spcPct val="2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1" i="0" lang="en-US" sz="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850</a:t>
                </a:r>
              </a:p>
              <a:p>
                <a:pPr indent="0" lvl="0" marL="0" marR="0" rtl="0" algn="l">
                  <a:lnSpc>
                    <a:spcPct val="2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1" i="0" lang="en-US" sz="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750</a:t>
                </a:r>
              </a:p>
              <a:p>
                <a:pPr indent="0" lvl="0" marL="0" marR="0" rtl="0" algn="l">
                  <a:lnSpc>
                    <a:spcPct val="2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1" i="0" lang="en-US" sz="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650</a:t>
                </a:r>
              </a:p>
              <a:p>
                <a:pPr indent="0" lvl="0" marL="0" marR="0" rtl="0" algn="l">
                  <a:lnSpc>
                    <a:spcPct val="2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1" i="0" lang="en-US" sz="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550</a:t>
                </a:r>
              </a:p>
              <a:p>
                <a:pPr indent="0" lvl="0" marL="0" marR="0" rtl="0" algn="l">
                  <a:lnSpc>
                    <a:spcPct val="2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1" i="0" lang="en-US" sz="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450</a:t>
                </a:r>
              </a:p>
              <a:p>
                <a:pPr indent="0" lvl="0" marL="0" marR="0" rtl="0" algn="l">
                  <a:lnSpc>
                    <a:spcPct val="2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1" i="0" lang="en-US" sz="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350</a:t>
                </a:r>
              </a:p>
              <a:p>
                <a:pPr indent="0" lvl="0" marL="0" marR="0" rtl="0" algn="l">
                  <a:lnSpc>
                    <a:spcPct val="2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1" i="0" lang="en-US" sz="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250</a:t>
                </a:r>
              </a:p>
            </p:txBody>
          </p:sp>
          <p:grpSp>
            <p:nvGrpSpPr>
              <p:cNvPr id="810" name="Shape 810"/>
              <p:cNvGrpSpPr/>
              <p:nvPr/>
            </p:nvGrpSpPr>
            <p:grpSpPr>
              <a:xfrm>
                <a:off x="5132266" y="1908485"/>
                <a:ext cx="3533850" cy="1647050"/>
                <a:chOff x="1096375" y="2299232"/>
                <a:chExt cx="3944470" cy="2471192"/>
              </a:xfrm>
            </p:grpSpPr>
            <p:grpSp>
              <p:nvGrpSpPr>
                <p:cNvPr id="811" name="Shape 811"/>
                <p:cNvGrpSpPr/>
                <p:nvPr/>
              </p:nvGrpSpPr>
              <p:grpSpPr>
                <a:xfrm>
                  <a:off x="1096375" y="2299232"/>
                  <a:ext cx="3944470" cy="265200"/>
                  <a:chOff x="1096375" y="2299232"/>
                  <a:chExt cx="3944470" cy="265200"/>
                </a:xfrm>
              </p:grpSpPr>
              <p:cxnSp>
                <p:nvCxnSpPr>
                  <p:cNvPr id="812" name="Shape 812"/>
                  <p:cNvCxnSpPr/>
                  <p:nvPr/>
                </p:nvCxnSpPr>
                <p:spPr>
                  <a:xfrm flipH="1" rot="10800000">
                    <a:off x="1096375" y="2299232"/>
                    <a:ext cx="222300" cy="265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13" name="Shape 813"/>
                  <p:cNvCxnSpPr/>
                  <p:nvPr/>
                </p:nvCxnSpPr>
                <p:spPr>
                  <a:xfrm>
                    <a:off x="1318745" y="2300959"/>
                    <a:ext cx="3722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814" name="Shape 814"/>
                <p:cNvGrpSpPr/>
                <p:nvPr/>
              </p:nvGrpSpPr>
              <p:grpSpPr>
                <a:xfrm>
                  <a:off x="1096375" y="2519831"/>
                  <a:ext cx="3944470" cy="265200"/>
                  <a:chOff x="1096375" y="2299232"/>
                  <a:chExt cx="3944470" cy="265200"/>
                </a:xfrm>
              </p:grpSpPr>
              <p:cxnSp>
                <p:nvCxnSpPr>
                  <p:cNvPr id="815" name="Shape 815"/>
                  <p:cNvCxnSpPr/>
                  <p:nvPr/>
                </p:nvCxnSpPr>
                <p:spPr>
                  <a:xfrm flipH="1" rot="10800000">
                    <a:off x="1096375" y="2299232"/>
                    <a:ext cx="222300" cy="265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16" name="Shape 816"/>
                  <p:cNvCxnSpPr/>
                  <p:nvPr/>
                </p:nvCxnSpPr>
                <p:spPr>
                  <a:xfrm>
                    <a:off x="1318745" y="2300959"/>
                    <a:ext cx="3722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817" name="Shape 817"/>
                <p:cNvGrpSpPr/>
                <p:nvPr/>
              </p:nvGrpSpPr>
              <p:grpSpPr>
                <a:xfrm>
                  <a:off x="1096375" y="2740430"/>
                  <a:ext cx="3944470" cy="265200"/>
                  <a:chOff x="1096375" y="2299232"/>
                  <a:chExt cx="3944470" cy="265200"/>
                </a:xfrm>
              </p:grpSpPr>
              <p:cxnSp>
                <p:nvCxnSpPr>
                  <p:cNvPr id="818" name="Shape 818"/>
                  <p:cNvCxnSpPr/>
                  <p:nvPr/>
                </p:nvCxnSpPr>
                <p:spPr>
                  <a:xfrm flipH="1" rot="10800000">
                    <a:off x="1096375" y="2299232"/>
                    <a:ext cx="222300" cy="265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19" name="Shape 819"/>
                  <p:cNvCxnSpPr/>
                  <p:nvPr/>
                </p:nvCxnSpPr>
                <p:spPr>
                  <a:xfrm>
                    <a:off x="1318745" y="2300959"/>
                    <a:ext cx="3722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820" name="Shape 820"/>
                <p:cNvGrpSpPr/>
                <p:nvPr/>
              </p:nvGrpSpPr>
              <p:grpSpPr>
                <a:xfrm>
                  <a:off x="1096375" y="2961029"/>
                  <a:ext cx="3944470" cy="265200"/>
                  <a:chOff x="1096375" y="2299232"/>
                  <a:chExt cx="3944470" cy="265200"/>
                </a:xfrm>
              </p:grpSpPr>
              <p:cxnSp>
                <p:nvCxnSpPr>
                  <p:cNvPr id="821" name="Shape 821"/>
                  <p:cNvCxnSpPr/>
                  <p:nvPr/>
                </p:nvCxnSpPr>
                <p:spPr>
                  <a:xfrm flipH="1" rot="10800000">
                    <a:off x="1096375" y="2299232"/>
                    <a:ext cx="222300" cy="265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22" name="Shape 822"/>
                  <p:cNvCxnSpPr/>
                  <p:nvPr/>
                </p:nvCxnSpPr>
                <p:spPr>
                  <a:xfrm>
                    <a:off x="1318745" y="2300959"/>
                    <a:ext cx="3722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823" name="Shape 823"/>
                <p:cNvGrpSpPr/>
                <p:nvPr/>
              </p:nvGrpSpPr>
              <p:grpSpPr>
                <a:xfrm>
                  <a:off x="1096375" y="3181628"/>
                  <a:ext cx="3944470" cy="265199"/>
                  <a:chOff x="1096375" y="2299232"/>
                  <a:chExt cx="3944470" cy="265200"/>
                </a:xfrm>
              </p:grpSpPr>
              <p:cxnSp>
                <p:nvCxnSpPr>
                  <p:cNvPr id="824" name="Shape 824"/>
                  <p:cNvCxnSpPr/>
                  <p:nvPr/>
                </p:nvCxnSpPr>
                <p:spPr>
                  <a:xfrm flipH="1" rot="10800000">
                    <a:off x="1096375" y="2299232"/>
                    <a:ext cx="222300" cy="265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25" name="Shape 825"/>
                  <p:cNvCxnSpPr/>
                  <p:nvPr/>
                </p:nvCxnSpPr>
                <p:spPr>
                  <a:xfrm>
                    <a:off x="1318745" y="2300959"/>
                    <a:ext cx="3722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826" name="Shape 826"/>
                <p:cNvGrpSpPr/>
                <p:nvPr/>
              </p:nvGrpSpPr>
              <p:grpSpPr>
                <a:xfrm>
                  <a:off x="1096375" y="3402227"/>
                  <a:ext cx="3944470" cy="265200"/>
                  <a:chOff x="1096375" y="2299232"/>
                  <a:chExt cx="3944470" cy="265200"/>
                </a:xfrm>
              </p:grpSpPr>
              <p:cxnSp>
                <p:nvCxnSpPr>
                  <p:cNvPr id="827" name="Shape 827"/>
                  <p:cNvCxnSpPr/>
                  <p:nvPr/>
                </p:nvCxnSpPr>
                <p:spPr>
                  <a:xfrm flipH="1" rot="10800000">
                    <a:off x="1096375" y="2299232"/>
                    <a:ext cx="222300" cy="265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28" name="Shape 828"/>
                  <p:cNvCxnSpPr/>
                  <p:nvPr/>
                </p:nvCxnSpPr>
                <p:spPr>
                  <a:xfrm>
                    <a:off x="1318745" y="2300959"/>
                    <a:ext cx="3722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829" name="Shape 829"/>
                <p:cNvGrpSpPr/>
                <p:nvPr/>
              </p:nvGrpSpPr>
              <p:grpSpPr>
                <a:xfrm>
                  <a:off x="1096375" y="3622826"/>
                  <a:ext cx="3944470" cy="265200"/>
                  <a:chOff x="1096375" y="2299232"/>
                  <a:chExt cx="3944470" cy="265200"/>
                </a:xfrm>
              </p:grpSpPr>
              <p:cxnSp>
                <p:nvCxnSpPr>
                  <p:cNvPr id="830" name="Shape 830"/>
                  <p:cNvCxnSpPr/>
                  <p:nvPr/>
                </p:nvCxnSpPr>
                <p:spPr>
                  <a:xfrm flipH="1" rot="10800000">
                    <a:off x="1096375" y="2299232"/>
                    <a:ext cx="222300" cy="265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31" name="Shape 831"/>
                  <p:cNvCxnSpPr/>
                  <p:nvPr/>
                </p:nvCxnSpPr>
                <p:spPr>
                  <a:xfrm>
                    <a:off x="1318745" y="2300959"/>
                    <a:ext cx="3722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832" name="Shape 832"/>
                <p:cNvGrpSpPr/>
                <p:nvPr/>
              </p:nvGrpSpPr>
              <p:grpSpPr>
                <a:xfrm>
                  <a:off x="1096375" y="3843424"/>
                  <a:ext cx="3944470" cy="265200"/>
                  <a:chOff x="1096375" y="2299232"/>
                  <a:chExt cx="3944470" cy="265200"/>
                </a:xfrm>
              </p:grpSpPr>
              <p:cxnSp>
                <p:nvCxnSpPr>
                  <p:cNvPr id="833" name="Shape 833"/>
                  <p:cNvCxnSpPr/>
                  <p:nvPr/>
                </p:nvCxnSpPr>
                <p:spPr>
                  <a:xfrm flipH="1" rot="10800000">
                    <a:off x="1096375" y="2299232"/>
                    <a:ext cx="222300" cy="265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34" name="Shape 834"/>
                  <p:cNvCxnSpPr/>
                  <p:nvPr/>
                </p:nvCxnSpPr>
                <p:spPr>
                  <a:xfrm>
                    <a:off x="1318745" y="2300959"/>
                    <a:ext cx="3722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835" name="Shape 835"/>
                <p:cNvGrpSpPr/>
                <p:nvPr/>
              </p:nvGrpSpPr>
              <p:grpSpPr>
                <a:xfrm>
                  <a:off x="1096375" y="4064024"/>
                  <a:ext cx="3944470" cy="265200"/>
                  <a:chOff x="1096375" y="2299232"/>
                  <a:chExt cx="3944470" cy="265200"/>
                </a:xfrm>
              </p:grpSpPr>
              <p:cxnSp>
                <p:nvCxnSpPr>
                  <p:cNvPr id="836" name="Shape 836"/>
                  <p:cNvCxnSpPr/>
                  <p:nvPr/>
                </p:nvCxnSpPr>
                <p:spPr>
                  <a:xfrm flipH="1" rot="10800000">
                    <a:off x="1096375" y="2299232"/>
                    <a:ext cx="222300" cy="265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37" name="Shape 837"/>
                  <p:cNvCxnSpPr/>
                  <p:nvPr/>
                </p:nvCxnSpPr>
                <p:spPr>
                  <a:xfrm>
                    <a:off x="1318745" y="2300959"/>
                    <a:ext cx="3722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838" name="Shape 838"/>
                <p:cNvGrpSpPr/>
                <p:nvPr/>
              </p:nvGrpSpPr>
              <p:grpSpPr>
                <a:xfrm>
                  <a:off x="1096375" y="4284623"/>
                  <a:ext cx="3944470" cy="265200"/>
                  <a:chOff x="1096375" y="2299232"/>
                  <a:chExt cx="3944470" cy="265200"/>
                </a:xfrm>
              </p:grpSpPr>
              <p:cxnSp>
                <p:nvCxnSpPr>
                  <p:cNvPr id="839" name="Shape 839"/>
                  <p:cNvCxnSpPr/>
                  <p:nvPr/>
                </p:nvCxnSpPr>
                <p:spPr>
                  <a:xfrm flipH="1" rot="10800000">
                    <a:off x="1096375" y="2299232"/>
                    <a:ext cx="222300" cy="265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40" name="Shape 840"/>
                  <p:cNvCxnSpPr/>
                  <p:nvPr/>
                </p:nvCxnSpPr>
                <p:spPr>
                  <a:xfrm>
                    <a:off x="1318745" y="2300959"/>
                    <a:ext cx="3722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841" name="Shape 841"/>
                <p:cNvGrpSpPr/>
                <p:nvPr/>
              </p:nvGrpSpPr>
              <p:grpSpPr>
                <a:xfrm>
                  <a:off x="1096375" y="4505225"/>
                  <a:ext cx="3944470" cy="265200"/>
                  <a:chOff x="1096375" y="2299232"/>
                  <a:chExt cx="3944470" cy="265200"/>
                </a:xfrm>
              </p:grpSpPr>
              <p:cxnSp>
                <p:nvCxnSpPr>
                  <p:cNvPr id="842" name="Shape 842"/>
                  <p:cNvCxnSpPr/>
                  <p:nvPr/>
                </p:nvCxnSpPr>
                <p:spPr>
                  <a:xfrm flipH="1" rot="10800000">
                    <a:off x="1096375" y="2299232"/>
                    <a:ext cx="222300" cy="265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43" name="Shape 843"/>
                  <p:cNvCxnSpPr/>
                  <p:nvPr/>
                </p:nvCxnSpPr>
                <p:spPr>
                  <a:xfrm>
                    <a:off x="1318745" y="2300959"/>
                    <a:ext cx="37221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sp>
            <p:nvSpPr>
              <p:cNvPr id="844" name="Shape 844"/>
              <p:cNvSpPr txBox="1"/>
              <p:nvPr/>
            </p:nvSpPr>
            <p:spPr>
              <a:xfrm>
                <a:off x="5132273" y="3468564"/>
                <a:ext cx="3992099" cy="1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1600" lIns="83200" rIns="83200" tIns="4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1" i="0" lang="en-US" sz="5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1995  1996  1997  1998  1999  2000  2001  2002  2003  2004  2005  2006  2007  2008  2009  2010  2011  2012  2013  2014  2015</a:t>
                </a:r>
              </a:p>
            </p:txBody>
          </p:sp>
          <p:grpSp>
            <p:nvGrpSpPr>
              <p:cNvPr id="845" name="Shape 845"/>
              <p:cNvGrpSpPr/>
              <p:nvPr/>
            </p:nvGrpSpPr>
            <p:grpSpPr>
              <a:xfrm>
                <a:off x="5467131" y="3444110"/>
                <a:ext cx="3238049" cy="47988"/>
                <a:chOff x="1470150" y="4603207"/>
                <a:chExt cx="3614298" cy="72000"/>
              </a:xfrm>
            </p:grpSpPr>
            <p:cxnSp>
              <p:nvCxnSpPr>
                <p:cNvPr id="846" name="Shape 846"/>
                <p:cNvCxnSpPr/>
                <p:nvPr/>
              </p:nvCxnSpPr>
              <p:spPr>
                <a:xfrm>
                  <a:off x="1470150" y="4603207"/>
                  <a:ext cx="0" cy="72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7" name="Shape 847"/>
                <p:cNvCxnSpPr/>
                <p:nvPr/>
              </p:nvCxnSpPr>
              <p:spPr>
                <a:xfrm>
                  <a:off x="1660375" y="4603207"/>
                  <a:ext cx="0" cy="72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8" name="Shape 848"/>
                <p:cNvCxnSpPr/>
                <p:nvPr/>
              </p:nvCxnSpPr>
              <p:spPr>
                <a:xfrm>
                  <a:off x="1850601" y="4603207"/>
                  <a:ext cx="0" cy="72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9" name="Shape 849"/>
                <p:cNvCxnSpPr/>
                <p:nvPr/>
              </p:nvCxnSpPr>
              <p:spPr>
                <a:xfrm>
                  <a:off x="2040827" y="4603207"/>
                  <a:ext cx="0" cy="72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0" name="Shape 850"/>
                <p:cNvCxnSpPr/>
                <p:nvPr/>
              </p:nvCxnSpPr>
              <p:spPr>
                <a:xfrm>
                  <a:off x="2231055" y="4603207"/>
                  <a:ext cx="0" cy="72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1" name="Shape 851"/>
                <p:cNvCxnSpPr/>
                <p:nvPr/>
              </p:nvCxnSpPr>
              <p:spPr>
                <a:xfrm>
                  <a:off x="2421281" y="4603207"/>
                  <a:ext cx="0" cy="72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2" name="Shape 852"/>
                <p:cNvCxnSpPr/>
                <p:nvPr/>
              </p:nvCxnSpPr>
              <p:spPr>
                <a:xfrm>
                  <a:off x="2611507" y="4603207"/>
                  <a:ext cx="0" cy="72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3" name="Shape 853"/>
                <p:cNvCxnSpPr/>
                <p:nvPr/>
              </p:nvCxnSpPr>
              <p:spPr>
                <a:xfrm>
                  <a:off x="2801733" y="4603207"/>
                  <a:ext cx="0" cy="72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4" name="Shape 854"/>
                <p:cNvCxnSpPr/>
                <p:nvPr/>
              </p:nvCxnSpPr>
              <p:spPr>
                <a:xfrm>
                  <a:off x="2991958" y="4603207"/>
                  <a:ext cx="0" cy="72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5" name="Shape 855"/>
                <p:cNvCxnSpPr/>
                <p:nvPr/>
              </p:nvCxnSpPr>
              <p:spPr>
                <a:xfrm>
                  <a:off x="3182183" y="4603207"/>
                  <a:ext cx="0" cy="72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6" name="Shape 856"/>
                <p:cNvCxnSpPr/>
                <p:nvPr/>
              </p:nvCxnSpPr>
              <p:spPr>
                <a:xfrm>
                  <a:off x="3372410" y="4603207"/>
                  <a:ext cx="0" cy="72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7" name="Shape 857"/>
                <p:cNvCxnSpPr/>
                <p:nvPr/>
              </p:nvCxnSpPr>
              <p:spPr>
                <a:xfrm>
                  <a:off x="3562637" y="4603207"/>
                  <a:ext cx="0" cy="72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8" name="Shape 858"/>
                <p:cNvCxnSpPr/>
                <p:nvPr/>
              </p:nvCxnSpPr>
              <p:spPr>
                <a:xfrm>
                  <a:off x="3752862" y="4603207"/>
                  <a:ext cx="0" cy="72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9" name="Shape 859"/>
                <p:cNvCxnSpPr/>
                <p:nvPr/>
              </p:nvCxnSpPr>
              <p:spPr>
                <a:xfrm>
                  <a:off x="3943089" y="4603207"/>
                  <a:ext cx="0" cy="72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0" name="Shape 860"/>
                <p:cNvCxnSpPr/>
                <p:nvPr/>
              </p:nvCxnSpPr>
              <p:spPr>
                <a:xfrm>
                  <a:off x="4133314" y="4603207"/>
                  <a:ext cx="0" cy="72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1" name="Shape 861"/>
                <p:cNvCxnSpPr/>
                <p:nvPr/>
              </p:nvCxnSpPr>
              <p:spPr>
                <a:xfrm>
                  <a:off x="4323541" y="4603207"/>
                  <a:ext cx="0" cy="72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2" name="Shape 862"/>
                <p:cNvCxnSpPr/>
                <p:nvPr/>
              </p:nvCxnSpPr>
              <p:spPr>
                <a:xfrm>
                  <a:off x="4513767" y="4603207"/>
                  <a:ext cx="0" cy="72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3" name="Shape 863"/>
                <p:cNvCxnSpPr/>
                <p:nvPr/>
              </p:nvCxnSpPr>
              <p:spPr>
                <a:xfrm>
                  <a:off x="4703992" y="4603207"/>
                  <a:ext cx="0" cy="72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4" name="Shape 864"/>
                <p:cNvCxnSpPr/>
                <p:nvPr/>
              </p:nvCxnSpPr>
              <p:spPr>
                <a:xfrm>
                  <a:off x="4894219" y="4603207"/>
                  <a:ext cx="0" cy="72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5" name="Shape 865"/>
                <p:cNvCxnSpPr/>
                <p:nvPr/>
              </p:nvCxnSpPr>
              <p:spPr>
                <a:xfrm>
                  <a:off x="5084448" y="4603207"/>
                  <a:ext cx="0" cy="72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pic>
            <p:nvPicPr>
              <p:cNvPr id="866" name="Shape 86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356494" y="1897939"/>
                <a:ext cx="3553200" cy="1512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67" name="Shape 867"/>
              <p:cNvSpPr txBox="1"/>
              <p:nvPr/>
            </p:nvSpPr>
            <p:spPr>
              <a:xfrm>
                <a:off x="5214494" y="1504587"/>
                <a:ext cx="22095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1600" lIns="83200" rIns="83200" tIns="4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亿元 人民币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（100 million RMB）</a:t>
                </a:r>
              </a:p>
            </p:txBody>
          </p:sp>
          <p:sp>
            <p:nvSpPr>
              <p:cNvPr id="868" name="Shape 868"/>
              <p:cNvSpPr txBox="1"/>
              <p:nvPr/>
            </p:nvSpPr>
            <p:spPr>
              <a:xfrm>
                <a:off x="7763260" y="1535366"/>
                <a:ext cx="1454400" cy="35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1600" lIns="83200" rIns="83200" tIns="4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1288.6</a:t>
                </a:r>
                <a:r>
                  <a:rPr b="1" i="0" lang="en-US" sz="2100" u="none" cap="none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亿</a:t>
                </a:r>
              </a:p>
            </p:txBody>
          </p:sp>
        </p:grpSp>
        <p:grpSp>
          <p:nvGrpSpPr>
            <p:cNvPr id="869" name="Shape 869"/>
            <p:cNvGrpSpPr/>
            <p:nvPr/>
          </p:nvGrpSpPr>
          <p:grpSpPr>
            <a:xfrm>
              <a:off x="107507" y="1361849"/>
              <a:ext cx="4896599" cy="2739765"/>
              <a:chOff x="107505" y="1703288"/>
              <a:chExt cx="4896600" cy="2196909"/>
            </a:xfrm>
          </p:grpSpPr>
          <p:pic>
            <p:nvPicPr>
              <p:cNvPr descr="S:\群组文件\海尔大学\02-文化展内容\01-展览内容（2013起）\2016年展览物料\海尔文化看板3块2.4方圆-02-欧瑞国际七年第一.jpg" id="870" name="Shape 870"/>
              <p:cNvPicPr preferRelativeResize="0"/>
              <p:nvPr/>
            </p:nvPicPr>
            <p:blipFill rotWithShape="1">
              <a:blip r:embed="rId4">
                <a:alphaModFix/>
              </a:blip>
              <a:srcRect b="15288" l="7209" r="6865" t="19568"/>
              <a:stretch/>
            </p:blipFill>
            <p:spPr>
              <a:xfrm>
                <a:off x="107505" y="1969422"/>
                <a:ext cx="4896600" cy="17505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871" name="Shape 871"/>
              <p:cNvGrpSpPr/>
              <p:nvPr/>
            </p:nvGrpSpPr>
            <p:grpSpPr>
              <a:xfrm>
                <a:off x="405678" y="1703288"/>
                <a:ext cx="4190106" cy="1452552"/>
                <a:chOff x="317855" y="2155168"/>
                <a:chExt cx="9063609" cy="3766016"/>
              </a:xfrm>
            </p:grpSpPr>
            <p:sp>
              <p:nvSpPr>
                <p:cNvPr id="872" name="Shape 872"/>
                <p:cNvSpPr txBox="1"/>
                <p:nvPr/>
              </p:nvSpPr>
              <p:spPr>
                <a:xfrm>
                  <a:off x="7538264" y="2155168"/>
                  <a:ext cx="1843200" cy="115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00"/>
                    </a:buClr>
                    <a:buSzPct val="25000"/>
                    <a:buFont typeface="Arial"/>
                    <a:buNone/>
                  </a:pPr>
                  <a:r>
                    <a:rPr b="1" i="0" lang="en-US" sz="1400" u="none" cap="none" strike="noStrike">
                      <a:solidFill>
                        <a:srgbClr val="FFFF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9.8%</a:t>
                  </a:r>
                </a:p>
              </p:txBody>
            </p:sp>
            <p:sp>
              <p:nvSpPr>
                <p:cNvPr id="873" name="Shape 873"/>
                <p:cNvSpPr txBox="1"/>
                <p:nvPr/>
              </p:nvSpPr>
              <p:spPr>
                <a:xfrm>
                  <a:off x="6616010" y="3396175"/>
                  <a:ext cx="1184400" cy="43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b="1" i="0" lang="en-US" sz="8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5.7%</a:t>
                  </a:r>
                </a:p>
              </p:txBody>
            </p:sp>
            <p:sp>
              <p:nvSpPr>
                <p:cNvPr id="874" name="Shape 874"/>
                <p:cNvSpPr txBox="1"/>
                <p:nvPr/>
              </p:nvSpPr>
              <p:spPr>
                <a:xfrm>
                  <a:off x="5625428" y="3704110"/>
                  <a:ext cx="1184400" cy="43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b="1" i="0" lang="en-US" sz="8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4.8%</a:t>
                  </a:r>
                </a:p>
              </p:txBody>
            </p:sp>
            <p:sp>
              <p:nvSpPr>
                <p:cNvPr id="875" name="Shape 875"/>
                <p:cNvSpPr txBox="1"/>
                <p:nvPr/>
              </p:nvSpPr>
              <p:spPr>
                <a:xfrm>
                  <a:off x="3508528" y="4469676"/>
                  <a:ext cx="1184400" cy="43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b="1" i="0" lang="en-US" sz="8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3.1%</a:t>
                  </a:r>
                </a:p>
              </p:txBody>
            </p:sp>
            <p:sp>
              <p:nvSpPr>
                <p:cNvPr id="876" name="Shape 876"/>
                <p:cNvSpPr txBox="1"/>
                <p:nvPr/>
              </p:nvSpPr>
              <p:spPr>
                <a:xfrm>
                  <a:off x="4579114" y="4084930"/>
                  <a:ext cx="1184400" cy="43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b="1" i="0" lang="en-US" sz="8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4.7%</a:t>
                  </a:r>
                </a:p>
              </p:txBody>
            </p:sp>
            <p:sp>
              <p:nvSpPr>
                <p:cNvPr id="877" name="Shape 877"/>
                <p:cNvSpPr txBox="1"/>
                <p:nvPr/>
              </p:nvSpPr>
              <p:spPr>
                <a:xfrm>
                  <a:off x="2407749" y="4809612"/>
                  <a:ext cx="1184400" cy="43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b="1" i="0" lang="en-US" sz="8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2.9%</a:t>
                  </a:r>
                </a:p>
              </p:txBody>
            </p:sp>
            <p:sp>
              <p:nvSpPr>
                <p:cNvPr id="878" name="Shape 878"/>
                <p:cNvSpPr txBox="1"/>
                <p:nvPr/>
              </p:nvSpPr>
              <p:spPr>
                <a:xfrm>
                  <a:off x="1429795" y="5025612"/>
                  <a:ext cx="1052400" cy="64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b="1" i="0" lang="en-US" sz="8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2.8%</a:t>
                  </a:r>
                </a:p>
              </p:txBody>
            </p:sp>
            <p:sp>
              <p:nvSpPr>
                <p:cNvPr id="879" name="Shape 879"/>
                <p:cNvSpPr txBox="1"/>
                <p:nvPr/>
              </p:nvSpPr>
              <p:spPr>
                <a:xfrm>
                  <a:off x="317855" y="5453185"/>
                  <a:ext cx="122760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b="1" i="0" lang="en-US" sz="8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2.7%</a:t>
                  </a:r>
                </a:p>
              </p:txBody>
            </p:sp>
          </p:grpSp>
          <p:grpSp>
            <p:nvGrpSpPr>
              <p:cNvPr id="880" name="Shape 880"/>
              <p:cNvGrpSpPr/>
              <p:nvPr/>
            </p:nvGrpSpPr>
            <p:grpSpPr>
              <a:xfrm>
                <a:off x="419910" y="3181178"/>
                <a:ext cx="4118913" cy="621454"/>
                <a:chOff x="378187" y="5377292"/>
                <a:chExt cx="8746897" cy="1611237"/>
              </a:xfrm>
            </p:grpSpPr>
            <p:sp>
              <p:nvSpPr>
                <p:cNvPr id="881" name="Shape 881"/>
                <p:cNvSpPr txBox="1"/>
                <p:nvPr/>
              </p:nvSpPr>
              <p:spPr>
                <a:xfrm>
                  <a:off x="7586984" y="5377292"/>
                  <a:ext cx="1538100" cy="92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b="1" i="0" lang="en-US" sz="19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海尔</a:t>
                  </a:r>
                </a:p>
              </p:txBody>
            </p:sp>
            <p:sp>
              <p:nvSpPr>
                <p:cNvPr id="882" name="Shape 882"/>
                <p:cNvSpPr txBox="1"/>
                <p:nvPr/>
              </p:nvSpPr>
              <p:spPr>
                <a:xfrm>
                  <a:off x="6758364" y="5551264"/>
                  <a:ext cx="828600" cy="61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b="1" i="0" lang="en-US" sz="6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LG</a:t>
                  </a:r>
                </a:p>
              </p:txBody>
            </p:sp>
            <p:sp>
              <p:nvSpPr>
                <p:cNvPr id="883" name="Shape 883"/>
                <p:cNvSpPr txBox="1"/>
                <p:nvPr/>
              </p:nvSpPr>
              <p:spPr>
                <a:xfrm>
                  <a:off x="5713450" y="5687453"/>
                  <a:ext cx="972000" cy="61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b="1" i="0" lang="en-US" sz="6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三星</a:t>
                  </a:r>
                </a:p>
              </p:txBody>
            </p:sp>
            <p:sp>
              <p:nvSpPr>
                <p:cNvPr id="884" name="Shape 884"/>
                <p:cNvSpPr txBox="1"/>
                <p:nvPr/>
              </p:nvSpPr>
              <p:spPr>
                <a:xfrm>
                  <a:off x="4453228" y="5840010"/>
                  <a:ext cx="1403100" cy="58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b="1" i="0" lang="en-US" sz="6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惠而浦</a:t>
                  </a:r>
                </a:p>
              </p:txBody>
            </p:sp>
            <p:sp>
              <p:nvSpPr>
                <p:cNvPr id="885" name="Shape 885"/>
                <p:cNvSpPr txBox="1"/>
                <p:nvPr/>
              </p:nvSpPr>
              <p:spPr>
                <a:xfrm>
                  <a:off x="3317260" y="6012994"/>
                  <a:ext cx="1401300" cy="61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b="1" i="0" lang="en-US" sz="6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伊莱克斯</a:t>
                  </a:r>
                </a:p>
              </p:txBody>
            </p:sp>
            <p:sp>
              <p:nvSpPr>
                <p:cNvPr id="886" name="Shape 886"/>
                <p:cNvSpPr txBox="1"/>
                <p:nvPr/>
              </p:nvSpPr>
              <p:spPr>
                <a:xfrm>
                  <a:off x="2487438" y="6147401"/>
                  <a:ext cx="971700" cy="5726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b="1" i="0" lang="en-US" sz="6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美的</a:t>
                  </a:r>
                </a:p>
              </p:txBody>
            </p:sp>
            <p:sp>
              <p:nvSpPr>
                <p:cNvPr id="887" name="Shape 887"/>
                <p:cNvSpPr txBox="1"/>
                <p:nvPr/>
              </p:nvSpPr>
              <p:spPr>
                <a:xfrm>
                  <a:off x="1442812" y="6331819"/>
                  <a:ext cx="1034699" cy="47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b="1" i="0" lang="en-US" sz="6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松下</a:t>
                  </a:r>
                </a:p>
              </p:txBody>
            </p:sp>
            <p:sp>
              <p:nvSpPr>
                <p:cNvPr id="888" name="Shape 888"/>
                <p:cNvSpPr txBox="1"/>
                <p:nvPr/>
              </p:nvSpPr>
              <p:spPr>
                <a:xfrm>
                  <a:off x="378187" y="6377130"/>
                  <a:ext cx="1123200" cy="611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b="1" i="0" lang="en-US" sz="6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博世</a:t>
                  </a:r>
                </a:p>
              </p:txBody>
            </p:sp>
          </p:grpSp>
          <p:sp>
            <p:nvSpPr>
              <p:cNvPr id="889" name="Shape 889"/>
              <p:cNvSpPr txBox="1"/>
              <p:nvPr/>
            </p:nvSpPr>
            <p:spPr>
              <a:xfrm>
                <a:off x="3611655" y="3539298"/>
                <a:ext cx="1105200" cy="36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1" i="0" lang="en-US" sz="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数据来源：欧睿国际</a:t>
                </a:r>
              </a:p>
            </p:txBody>
          </p:sp>
        </p:grpSp>
      </p:grpSp>
      <p:sp>
        <p:nvSpPr>
          <p:cNvPr id="890" name="Shape 890"/>
          <p:cNvSpPr txBox="1"/>
          <p:nvPr/>
        </p:nvSpPr>
        <p:spPr>
          <a:xfrm>
            <a:off x="665297" y="379062"/>
            <a:ext cx="7943100" cy="400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375" rIns="91375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海尔连续七年蝉联全球大型家用电器第一品牌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/>
          <p:nvPr/>
        </p:nvSpPr>
        <p:spPr>
          <a:xfrm>
            <a:off x="698589" y="412287"/>
            <a:ext cx="7617900" cy="400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行业唯一能实现全网覆盖到村入户、送装同步的平台</a:t>
            </a:r>
          </a:p>
        </p:txBody>
      </p:sp>
      <p:pic>
        <p:nvPicPr>
          <p:cNvPr id="896" name="Shape 8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7498" y="1330979"/>
            <a:ext cx="4025700" cy="3152399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Shape 897"/>
          <p:cNvSpPr/>
          <p:nvPr/>
        </p:nvSpPr>
        <p:spPr>
          <a:xfrm>
            <a:off x="1599233" y="2674831"/>
            <a:ext cx="3943200" cy="2087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16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1" i="0" lang="en-US" sz="14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个</a:t>
            </a: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前置仓</a:t>
            </a:r>
          </a:p>
          <a:p>
            <a:pPr indent="0" lvl="0" marL="0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16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i="0" lang="en-US" sz="14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个</a:t>
            </a: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CDC</a:t>
            </a:r>
          </a:p>
          <a:p>
            <a:pPr indent="0" lvl="0" marL="0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16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31</a:t>
            </a:r>
            <a:r>
              <a:rPr b="1" i="0" lang="en-US" sz="14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个</a:t>
            </a: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RDC</a:t>
            </a:r>
          </a:p>
          <a:p>
            <a:pPr indent="0" lvl="0" marL="0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16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b="1" i="0" lang="en-US" sz="14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个</a:t>
            </a: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TC</a:t>
            </a:r>
          </a:p>
          <a:p>
            <a:pPr indent="0" lvl="0" marL="0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16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500</a:t>
            </a:r>
            <a:r>
              <a:rPr b="1" i="0" lang="en-US" sz="14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万M</a:t>
            </a:r>
            <a:r>
              <a:rPr b="1" baseline="30000" i="0" lang="en-US" sz="14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仓储面积</a:t>
            </a:r>
          </a:p>
          <a:p>
            <a:pPr indent="0" lvl="0" marL="0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16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6000</a:t>
            </a:r>
            <a:r>
              <a:rPr b="1" i="0" lang="en-US" sz="14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个</a:t>
            </a: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大件送装HUB</a:t>
            </a:r>
          </a:p>
          <a:p>
            <a:pPr indent="0" lvl="0" marL="0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16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2876</a:t>
            </a:r>
            <a:r>
              <a:rPr b="1" i="0" lang="en-US" sz="14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个</a:t>
            </a: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区县全覆盖（到村入户）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 txBox="1"/>
          <p:nvPr>
            <p:ph idx="1" type="body"/>
          </p:nvPr>
        </p:nvSpPr>
        <p:spPr>
          <a:xfrm>
            <a:off x="3263925" y="2114550"/>
            <a:ext cx="531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SzPct val="25000"/>
              <a:buFont typeface="Roboto"/>
              <a:buNone/>
            </a:pPr>
            <a:r>
              <a:rPr b="1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我们的业务背景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Shape 5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Shape 591"/>
          <p:cNvSpPr txBox="1"/>
          <p:nvPr>
            <p:ph idx="4294967295" type="title"/>
          </p:nvPr>
        </p:nvSpPr>
        <p:spPr>
          <a:xfrm>
            <a:off x="337650" y="4302450"/>
            <a:ext cx="4141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Clr>
                <a:srgbClr val="435B67"/>
              </a:buClr>
              <a:buSzPct val="25000"/>
              <a:buFont typeface="Roboto"/>
              <a:buNone/>
            </a:pPr>
            <a:r>
              <a:rPr b="1" lang="en-US" sz="2400">
                <a:solidFill>
                  <a:schemeClr val="lt1"/>
                </a:solidFill>
              </a:rPr>
              <a:t>Where are our developers?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/>
          <p:nvPr>
            <p:ph idx="4294967295" type="title"/>
          </p:nvPr>
        </p:nvSpPr>
        <p:spPr>
          <a:xfrm>
            <a:off x="311700" y="272100"/>
            <a:ext cx="8245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OMS </a:t>
            </a:r>
            <a:br>
              <a:rPr b="0" i="0" lang="en-US" sz="24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</a:br>
          </a:p>
        </p:txBody>
      </p:sp>
      <p:sp>
        <p:nvSpPr>
          <p:cNvPr id="908" name="Shape 908"/>
          <p:cNvSpPr txBox="1"/>
          <p:nvPr/>
        </p:nvSpPr>
        <p:spPr>
          <a:xfrm>
            <a:off x="467360" y="898525"/>
            <a:ext cx="8089800" cy="3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1000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OMS: Order Management System</a:t>
            </a:r>
          </a:p>
          <a:p>
            <a:pPr indent="-381000" lvl="0" marL="457200" marR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SzPct val="1000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OMS是物流行业核心系统</a:t>
            </a:r>
          </a:p>
          <a:p>
            <a:pPr indent="-342900" lvl="1" marL="8763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订单接入</a:t>
            </a:r>
          </a:p>
          <a:p>
            <a:pPr indent="-342900" lvl="1" marL="8763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管理、控制履行</a:t>
            </a:r>
          </a:p>
          <a:p>
            <a:pPr indent="-342900" lvl="1" marL="8763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客户反馈</a:t>
            </a:r>
          </a:p>
          <a:p>
            <a:pPr indent="-342900" lvl="1" marL="876300" marR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捕获" id="909" name="Shape 9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0264" y="1061720"/>
            <a:ext cx="3202200" cy="326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 txBox="1"/>
          <p:nvPr>
            <p:ph idx="4294967295" type="title"/>
          </p:nvPr>
        </p:nvSpPr>
        <p:spPr>
          <a:xfrm>
            <a:off x="311700" y="272100"/>
            <a:ext cx="8245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OMS改造背景</a:t>
            </a:r>
            <a:br>
              <a:rPr b="0" i="0" lang="en-US" sz="24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</a:br>
          </a:p>
        </p:txBody>
      </p:sp>
      <p:sp>
        <p:nvSpPr>
          <p:cNvPr id="915" name="Shape 915"/>
          <p:cNvSpPr txBox="1"/>
          <p:nvPr/>
        </p:nvSpPr>
        <p:spPr>
          <a:xfrm>
            <a:off x="311785" y="898470"/>
            <a:ext cx="8090100" cy="3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1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1000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技术痛点</a:t>
            </a:r>
          </a:p>
          <a:p>
            <a:pPr indent="-342900" lvl="1" marL="8763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原生JS、CSS</a:t>
            </a:r>
          </a:p>
          <a:p>
            <a:pPr indent="-342900" lvl="1" marL="8763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工具链的缺乏</a:t>
            </a:r>
          </a:p>
          <a:p>
            <a:pPr indent="-342900" lvl="1" marL="8763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组件化、模块化概念缺失</a:t>
            </a:r>
          </a:p>
          <a:p>
            <a:pPr indent="-381000" lvl="4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0" i="0" lang="en-US" sz="24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</a:p>
          <a:p>
            <a:pPr indent="-381000" lvl="0" marL="457200" marR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8763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876300" marR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6" name="Shape 916"/>
          <p:cNvSpPr txBox="1"/>
          <p:nvPr/>
        </p:nvSpPr>
        <p:spPr>
          <a:xfrm>
            <a:off x="4405630" y="898470"/>
            <a:ext cx="8090100" cy="3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1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1000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业务挑战</a:t>
            </a:r>
          </a:p>
          <a:p>
            <a:pPr indent="-342900" lvl="1" marL="8763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更加海量的订单</a:t>
            </a:r>
          </a:p>
          <a:p>
            <a:pPr indent="-342900" lvl="1" marL="8763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双11、618更高的峰值</a:t>
            </a:r>
          </a:p>
          <a:p>
            <a:pPr indent="-342900" lvl="1" marL="8763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更好的客户体验</a:t>
            </a:r>
          </a:p>
          <a:p>
            <a:pPr indent="-381000" lvl="0" marL="457200" marR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8763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876300" marR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 txBox="1"/>
          <p:nvPr>
            <p:ph idx="4294967295" type="title"/>
          </p:nvPr>
        </p:nvSpPr>
        <p:spPr>
          <a:xfrm>
            <a:off x="311700" y="272100"/>
            <a:ext cx="8245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Angular带给OMS的惊喜</a:t>
            </a:r>
            <a:br>
              <a:rPr b="0" i="0" lang="en-US" sz="24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</a:br>
          </a:p>
        </p:txBody>
      </p:sp>
      <p:sp>
        <p:nvSpPr>
          <p:cNvPr id="922" name="Shape 922"/>
          <p:cNvSpPr txBox="1"/>
          <p:nvPr/>
        </p:nvSpPr>
        <p:spPr>
          <a:xfrm>
            <a:off x="467360" y="898470"/>
            <a:ext cx="8090100" cy="3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1" marL="876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8763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SzPct val="1000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代码量的减少、开发效率的提升</a:t>
            </a:r>
          </a:p>
        </p:txBody>
      </p:sp>
      <p:pic>
        <p:nvPicPr>
          <p:cNvPr id="923" name="Shape 9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6039" y="1447937"/>
            <a:ext cx="2226000" cy="20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Shape 924"/>
          <p:cNvSpPr txBox="1"/>
          <p:nvPr/>
        </p:nvSpPr>
        <p:spPr>
          <a:xfrm>
            <a:off x="467995" y="2178050"/>
            <a:ext cx="50445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1" marL="876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1000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模块、组件库积累，复用性好</a:t>
            </a:r>
          </a:p>
        </p:txBody>
      </p:sp>
      <p:sp>
        <p:nvSpPr>
          <p:cNvPr id="925" name="Shape 925"/>
          <p:cNvSpPr txBox="1"/>
          <p:nvPr/>
        </p:nvSpPr>
        <p:spPr>
          <a:xfrm>
            <a:off x="1006475" y="2868293"/>
            <a:ext cx="46989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1000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前后端分离，系统解耦</a:t>
            </a:r>
          </a:p>
        </p:txBody>
      </p:sp>
      <p:sp>
        <p:nvSpPr>
          <p:cNvPr id="926" name="Shape 926"/>
          <p:cNvSpPr txBox="1"/>
          <p:nvPr/>
        </p:nvSpPr>
        <p:spPr>
          <a:xfrm>
            <a:off x="1001395" y="3591560"/>
            <a:ext cx="472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10000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更快的速度</a:t>
            </a: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/>
          <p:nvPr>
            <p:ph idx="1" type="body"/>
          </p:nvPr>
        </p:nvSpPr>
        <p:spPr>
          <a:xfrm>
            <a:off x="3263925" y="2114550"/>
            <a:ext cx="531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SzPct val="25000"/>
              <a:buFont typeface="Roboto"/>
              <a:buNone/>
            </a:pPr>
            <a:r>
              <a:rPr b="1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基于Angular 2 的新OMS系统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 txBox="1"/>
          <p:nvPr>
            <p:ph idx="4294967295" type="title"/>
          </p:nvPr>
        </p:nvSpPr>
        <p:spPr>
          <a:xfrm>
            <a:off x="311700" y="272100"/>
            <a:ext cx="8245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OMS-登录</a:t>
            </a:r>
            <a:br>
              <a:rPr b="1" i="0" lang="en-US" sz="24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</a:br>
          </a:p>
        </p:txBody>
      </p:sp>
      <p:sp>
        <p:nvSpPr>
          <p:cNvPr id="937" name="Shape 937"/>
          <p:cNvSpPr txBox="1"/>
          <p:nvPr/>
        </p:nvSpPr>
        <p:spPr>
          <a:xfrm>
            <a:off x="467360" y="898470"/>
            <a:ext cx="8090100" cy="3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76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8763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876300" marR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{9762011C-0DFC-4D4B-87CC-0FE7B82E3AD4}" id="938" name="Shape 9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250" y="898525"/>
            <a:ext cx="8444700" cy="36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>
            <p:ph idx="4294967295" type="title"/>
          </p:nvPr>
        </p:nvSpPr>
        <p:spPr>
          <a:xfrm>
            <a:off x="311700" y="272100"/>
            <a:ext cx="8245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OMS-工作台</a:t>
            </a:r>
            <a:br>
              <a:rPr b="1" i="0" lang="en-US" sz="24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</a:br>
          </a:p>
        </p:txBody>
      </p:sp>
      <p:sp>
        <p:nvSpPr>
          <p:cNvPr id="944" name="Shape 944"/>
          <p:cNvSpPr txBox="1"/>
          <p:nvPr/>
        </p:nvSpPr>
        <p:spPr>
          <a:xfrm>
            <a:off x="467360" y="898470"/>
            <a:ext cx="8090100" cy="3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76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8763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876300" marR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QQ图片20161207092047" id="945" name="Shape 9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275" y="840104"/>
            <a:ext cx="8691900" cy="42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/>
          <p:nvPr>
            <p:ph idx="4294967295" type="title"/>
          </p:nvPr>
        </p:nvSpPr>
        <p:spPr>
          <a:xfrm>
            <a:off x="311700" y="272100"/>
            <a:ext cx="8245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OMS-通用物料维护</a:t>
            </a:r>
            <a:br>
              <a:rPr b="1" i="0" lang="en-US" sz="24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</a:br>
          </a:p>
        </p:txBody>
      </p:sp>
      <p:sp>
        <p:nvSpPr>
          <p:cNvPr id="951" name="Shape 951"/>
          <p:cNvSpPr txBox="1"/>
          <p:nvPr/>
        </p:nvSpPr>
        <p:spPr>
          <a:xfrm>
            <a:off x="467360" y="898470"/>
            <a:ext cx="8090100" cy="3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76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8763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876300" marR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QQ图片20161207092129" id="952" name="Shape 9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530" y="826134"/>
            <a:ext cx="8815200" cy="42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 txBox="1"/>
          <p:nvPr>
            <p:ph idx="4294967295" type="title"/>
          </p:nvPr>
        </p:nvSpPr>
        <p:spPr>
          <a:xfrm>
            <a:off x="311700" y="272100"/>
            <a:ext cx="8245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OMS-通用物料维护</a:t>
            </a:r>
            <a:br>
              <a:rPr b="1" i="0" lang="en-US" sz="24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</a:br>
          </a:p>
        </p:txBody>
      </p:sp>
      <p:sp>
        <p:nvSpPr>
          <p:cNvPr id="958" name="Shape 958"/>
          <p:cNvSpPr txBox="1"/>
          <p:nvPr/>
        </p:nvSpPr>
        <p:spPr>
          <a:xfrm>
            <a:off x="467360" y="898470"/>
            <a:ext cx="8090100" cy="3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76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8763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876300" marR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435B67"/>
              </a:buClr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435B6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QQ图片20161207092210" id="959" name="Shape 9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275" y="813435"/>
            <a:ext cx="8808300" cy="43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>
            <p:ph idx="4294967295" type="title"/>
          </p:nvPr>
        </p:nvSpPr>
        <p:spPr>
          <a:xfrm>
            <a:off x="379010" y="2142175"/>
            <a:ext cx="8245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演示系统</a:t>
            </a: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/>
          <p:nvPr>
            <p:ph idx="4294967295" type="title"/>
          </p:nvPr>
        </p:nvSpPr>
        <p:spPr>
          <a:xfrm>
            <a:off x="389168" y="2142175"/>
            <a:ext cx="8245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谢谢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>
            <p:ph idx="4294967295" type="title"/>
          </p:nvPr>
        </p:nvSpPr>
        <p:spPr>
          <a:xfrm>
            <a:off x="311700" y="272100"/>
            <a:ext cx="8245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Clr>
                <a:srgbClr val="435B67"/>
              </a:buClr>
              <a:buSzPct val="25000"/>
              <a:buFont typeface="Roboto"/>
              <a:buNone/>
            </a:pPr>
            <a:r>
              <a:rPr b="1" lang="en-US" sz="2400">
                <a:solidFill>
                  <a:srgbClr val="435B67"/>
                </a:solidFill>
              </a:rPr>
              <a:t>Where are our developers</a:t>
            </a:r>
          </a:p>
        </p:txBody>
      </p:sp>
      <p:graphicFrame>
        <p:nvGraphicFramePr>
          <p:cNvPr id="597" name="Shape 597"/>
          <p:cNvGraphicFramePr/>
          <p:nvPr/>
        </p:nvGraphicFramePr>
        <p:xfrm>
          <a:off x="1491237" y="9598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{4AEBACF6-EAE2-4675-AC82-BE7652BD1B3F}</a:tableStyleId>
              </a:tblPr>
              <a:tblGrid>
                <a:gridCol w="1358625"/>
                <a:gridCol w="1450425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北京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18.22%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上海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17.59%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深圳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9.52%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广州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7.30%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杭州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5.40%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南京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3.54%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武汉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2.69%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成都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2.54%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西安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2.34%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苏州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2.13%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598" name="Shape 598"/>
          <p:cNvSpPr txBox="1"/>
          <p:nvPr/>
        </p:nvSpPr>
        <p:spPr>
          <a:xfrm>
            <a:off x="2389425" y="4545675"/>
            <a:ext cx="4212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-US" sz="12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Top 10 cities.</a:t>
            </a:r>
          </a:p>
        </p:txBody>
      </p:sp>
      <p:pic>
        <p:nvPicPr>
          <p:cNvPr id="599" name="Shape 5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476" y="1001824"/>
            <a:ext cx="3172624" cy="313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 txBox="1"/>
          <p:nvPr/>
        </p:nvSpPr>
        <p:spPr>
          <a:xfrm>
            <a:off x="401211" y="1405550"/>
            <a:ext cx="3621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i="0" lang="en-US" sz="36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Angular in ZTEsoft</a:t>
            </a:r>
          </a:p>
        </p:txBody>
      </p:sp>
      <p:sp>
        <p:nvSpPr>
          <p:cNvPr id="975" name="Shape 975"/>
          <p:cNvSpPr txBox="1"/>
          <p:nvPr/>
        </p:nvSpPr>
        <p:spPr>
          <a:xfrm>
            <a:off x="488725" y="3170870"/>
            <a:ext cx="3621000" cy="1200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0" i="0" lang="en-US" sz="18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2016-12-08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lang="en-US" sz="1800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演讲：</a:t>
            </a:r>
            <a:r>
              <a:rPr b="0" i="0" lang="en-US" sz="18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黄兴晖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lang="en-US" sz="1800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审阅：</a:t>
            </a:r>
            <a:r>
              <a:rPr b="0" i="0" lang="en-US" sz="1800" u="none" cap="none" strike="noStrike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杨学书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 of ZTEsoft.png" id="981" name="Shape 9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0310" y="1625094"/>
            <a:ext cx="3859800" cy="10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 txBox="1"/>
          <p:nvPr>
            <p:ph type="title"/>
          </p:nvPr>
        </p:nvSpPr>
        <p:spPr>
          <a:xfrm>
            <a:off x="336137" y="182531"/>
            <a:ext cx="85137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SzPct val="25000"/>
              <a:buFont typeface="Roboto"/>
              <a:buNone/>
            </a:pPr>
            <a:r>
              <a:rPr lang="en-US"/>
              <a:t>全球领先的电信业务集成商</a:t>
            </a:r>
          </a:p>
        </p:txBody>
      </p:sp>
      <p:sp>
        <p:nvSpPr>
          <p:cNvPr id="987" name="Shape 987"/>
          <p:cNvSpPr/>
          <p:nvPr/>
        </p:nvSpPr>
        <p:spPr>
          <a:xfrm>
            <a:off x="3524076" y="935258"/>
            <a:ext cx="5361000" cy="3754200"/>
          </a:xfrm>
          <a:prstGeom prst="roundRect">
            <a:avLst>
              <a:gd fmla="val 5886" name="adj"/>
            </a:avLst>
          </a:prstGeom>
          <a:gradFill>
            <a:gsLst>
              <a:gs pos="0">
                <a:srgbClr val="F2F2F2"/>
              </a:gs>
              <a:gs pos="100000">
                <a:srgbClr val="F2F2F2"/>
              </a:gs>
            </a:gsLst>
            <a:lin ang="0" scaled="0"/>
          </a:gradFill>
          <a:ln cap="flat" cmpd="sng" w="19050">
            <a:solidFill>
              <a:srgbClr val="F7F7F7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7000" rotWithShape="0" dist="63500">
              <a:srgbClr val="000000">
                <a:alpha val="427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8" name="Shape 9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5251" y="1431891"/>
            <a:ext cx="794100" cy="23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:\项目\泰国 True WCDMA OCS\True Logo.gif" id="989" name="Shape 9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1607" y="1132641"/>
            <a:ext cx="558600" cy="1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Shape 9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6930" y="1066799"/>
            <a:ext cx="474600" cy="2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Shape 9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28476" y="1066799"/>
            <a:ext cx="527700" cy="25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ilcc\appdata\roaming\360se6\USERDA~1\Temp\121596.gif" id="992" name="Shape 9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79315" y="1651778"/>
            <a:ext cx="495600" cy="38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M" id="993" name="Shape 99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78148" y="1384820"/>
            <a:ext cx="366600" cy="2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Shape 99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85517" y="3906417"/>
            <a:ext cx="659700" cy="27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ilcc\appdata\roaming\360se6\USERDA~1\Temp\2Q__~1.JPG" id="995" name="Shape 99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70724" y="1730528"/>
            <a:ext cx="659100" cy="22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ucleusConnect logo - reduced size" id="996" name="Shape 99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64189" y="1481880"/>
            <a:ext cx="492000" cy="1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Shape 99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389017" y="3987712"/>
            <a:ext cx="374100" cy="1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Shape 99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720646" y="1093301"/>
            <a:ext cx="570600" cy="1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Shape 99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62419" y="1350284"/>
            <a:ext cx="480600" cy="29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orange" id="1000" name="Shape 100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837101" y="3870607"/>
            <a:ext cx="353400" cy="2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Shape 100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571892" y="3925262"/>
            <a:ext cx="426300" cy="2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Shape 100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738250" y="1382524"/>
            <a:ext cx="725100" cy="25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nksTel Logo New.jpg" id="1003" name="Shape 1003">
            <a:hlinkClick r:id="rId18"/>
          </p:cNvPr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410598" y="2072434"/>
            <a:ext cx="749700" cy="1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Shape 100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156304" y="2300226"/>
            <a:ext cx="530700" cy="2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Shape 100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807252" y="1739930"/>
            <a:ext cx="545700" cy="21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dea Cellular logo" id="1006" name="Shape 1006">
            <a:hlinkClick r:id="rId22"/>
          </p:cNvPr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419248" y="1741037"/>
            <a:ext cx="348600" cy="21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cel logo" id="1007" name="Shape 1007">
            <a:hlinkClick r:id="rId24"/>
          </p:cNvPr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055978" y="1791085"/>
            <a:ext cx="551400" cy="11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20px-MTS_India_svg.png" id="1008" name="Shape 100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3827750" y="1797905"/>
            <a:ext cx="410400" cy="1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Shape 100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7532486" y="1392795"/>
            <a:ext cx="413700" cy="22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c:\users\ilcc\appdata\roaming\360se6\USERDA~1\Temp\2Q__~1.JPG" id="1010" name="Shape 101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6086060" y="2045546"/>
            <a:ext cx="4959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kistan Telecommunication Company Ltd.png" id="1011" name="Shape 1011">
            <a:hlinkClick r:id="rId29"/>
          </p:cNvPr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6809796" y="1918585"/>
            <a:ext cx="486300" cy="48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tisalat Logo.svg" id="1012" name="Shape 1012">
            <a:hlinkClick r:id="rId31"/>
          </p:cNvPr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8258885" y="3959308"/>
            <a:ext cx="352500" cy="55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skytel.mn/images/logos/header/logo15.png" id="1013" name="Shape 1013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7583786" y="1987269"/>
            <a:ext cx="334800" cy="3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Shape 1014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5935253" y="1099920"/>
            <a:ext cx="739800" cy="18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ilcc\appdata\roaming\360se6\USERDA~1\Temp\Z.jpg" id="1015" name="Shape 1015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5301666" y="2049789"/>
            <a:ext cx="613500" cy="19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Shape 1016"/>
          <p:cNvGrpSpPr/>
          <p:nvPr/>
        </p:nvGrpSpPr>
        <p:grpSpPr>
          <a:xfrm>
            <a:off x="3704097" y="2206373"/>
            <a:ext cx="4991420" cy="2002773"/>
            <a:chOff x="9037839" y="4091521"/>
            <a:chExt cx="5253021" cy="2107739"/>
          </a:xfrm>
        </p:grpSpPr>
        <p:pic>
          <p:nvPicPr>
            <p:cNvPr id="1017" name="Shape 1017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9924781" y="4091521"/>
              <a:ext cx="561600" cy="36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8" name="Shape 1018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11446478" y="4165312"/>
              <a:ext cx="678000" cy="36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_Afone_long" id="1019" name="Shape 1019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12205685" y="4224078"/>
              <a:ext cx="760500" cy="28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MEA_VIRGIN-1024x424.jpg" id="1020" name="Shape 1020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13065103" y="4240428"/>
              <a:ext cx="805799" cy="25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1" name="Shape 1021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9792579" y="4514462"/>
              <a:ext cx="816600" cy="28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andeau_logo-omt" id="1022" name="Shape 1022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10627139" y="4546712"/>
              <a:ext cx="829500" cy="27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3" name="Shape 1023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12189904" y="5897160"/>
              <a:ext cx="882600" cy="3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kpn_logo.png" id="1024" name="Shape 1024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9037839" y="4208039"/>
              <a:ext cx="660000" cy="215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5" name="Shape 1025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11524175" y="4627317"/>
              <a:ext cx="638700" cy="18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Shape 1026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13011928" y="4643657"/>
              <a:ext cx="622200" cy="13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ilcc\Desktop\Join.png" id="1027" name="Shape 1027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12241278" y="4537030"/>
              <a:ext cx="690900" cy="29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8" name="Shape 1028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13709760" y="4499726"/>
              <a:ext cx="581100" cy="2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Zapp Mobile (logo).png" id="1029" name="Shape 1029">
              <a:hlinkClick r:id="rId48"/>
            </p:cNvPr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9150035" y="4493392"/>
              <a:ext cx="460500" cy="30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elekom Logo 2013.svg" id="1030" name="Shape 1030">
              <a:hlinkClick r:id="rId50"/>
            </p:cNvPr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10790270" y="4183978"/>
              <a:ext cx="553800" cy="271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:\users\ilcc\appdata\roaming\360se6\USERDA~1\Temp\2Q__~1.JPG" id="1031" name="Shape 1031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8224421" y="1375662"/>
            <a:ext cx="355200" cy="26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Shape 1032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8172915" y="2004890"/>
            <a:ext cx="474300" cy="24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3" name="Shape 1033"/>
          <p:cNvGrpSpPr/>
          <p:nvPr/>
        </p:nvGrpSpPr>
        <p:grpSpPr>
          <a:xfrm>
            <a:off x="3559877" y="958796"/>
            <a:ext cx="5263118" cy="3693018"/>
            <a:chOff x="8906565" y="4911821"/>
            <a:chExt cx="5699100" cy="4030800"/>
          </a:xfrm>
        </p:grpSpPr>
        <p:sp>
          <p:nvSpPr>
            <p:cNvPr id="1034" name="Shape 1034"/>
            <p:cNvSpPr/>
            <p:nvPr/>
          </p:nvSpPr>
          <p:spPr>
            <a:xfrm>
              <a:off x="8906565" y="4911821"/>
              <a:ext cx="5699100" cy="4030800"/>
            </a:xfrm>
            <a:prstGeom prst="roundRect">
              <a:avLst>
                <a:gd fmla="val 11954" name="adj"/>
              </a:avLst>
            </a:prstGeom>
            <a:noFill/>
            <a:ln cap="flat" cmpd="sng" w="25400">
              <a:solidFill>
                <a:srgbClr val="F4F4F4"/>
              </a:solidFill>
              <a:prstDash val="dot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5E9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10404_public_mobile_255255255" id="1035" name="Shape 1035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12457289" y="7080197"/>
              <a:ext cx="504900" cy="24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6" name="Shape 1036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9219714" y="7038452"/>
              <a:ext cx="387300" cy="31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7" name="Shape 1037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9960296" y="7060020"/>
              <a:ext cx="546300" cy="24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8" name="Shape 1038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10795138" y="7110345"/>
              <a:ext cx="54420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9" name="Shape 1039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11508614" y="7114425"/>
              <a:ext cx="802200" cy="19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ilcc\appdata\roaming\360se6\USERDA~1\Temp\LOGO--~1.JPG" id="1040" name="Shape 1040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13249470" y="7079156"/>
              <a:ext cx="447300" cy="23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escription de l'image Haitel.gif." id="1041" name="Shape 1041">
              <a:hlinkClick r:id="rId60"/>
            </p:cNvPr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13938367" y="7051336"/>
              <a:ext cx="455100" cy="268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M" id="1042" name="Shape 1042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13856821" y="7797264"/>
              <a:ext cx="629700" cy="201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Ucell.svg" id="1043" name="Shape 1043">
            <a:hlinkClick r:id="rId63"/>
          </p:cNvPr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3716528" y="2049174"/>
            <a:ext cx="594600" cy="210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4" name="Shape 1044"/>
          <p:cNvGrpSpPr/>
          <p:nvPr/>
        </p:nvGrpSpPr>
        <p:grpSpPr>
          <a:xfrm>
            <a:off x="3694317" y="3146835"/>
            <a:ext cx="5035366" cy="1410234"/>
            <a:chOff x="3363344" y="2008650"/>
            <a:chExt cx="5299269" cy="1484145"/>
          </a:xfrm>
        </p:grpSpPr>
        <p:pic>
          <p:nvPicPr>
            <p:cNvPr id="1045" name="Shape 1045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4176919" y="3174067"/>
              <a:ext cx="732900" cy="26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6" name="Shape 1046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6613710" y="2414951"/>
              <a:ext cx="636900" cy="29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.jpg" id="1047" name="Shape 1047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4071101" y="2054669"/>
              <a:ext cx="808500" cy="37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tc_logo" id="1048" name="Shape 1048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7454689" y="2375651"/>
              <a:ext cx="409500" cy="2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ilcc\appdata\roaming\360se6\USERDA~1\Temp\HATIFL~1.JPG" id="1049" name="Shape 1049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7455793" y="3195258"/>
              <a:ext cx="477900" cy="28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ilcc\appdata\roaming\360se6\USERDA~1\Temp\LIBYAN~1.PNG" id="1050" name="Shape 1050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5911969" y="2008650"/>
              <a:ext cx="462000" cy="42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Shape 1051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3363344" y="2444767"/>
              <a:ext cx="684900" cy="26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ilcc\appdata\roaming\360se6\USERDA~1\Temp\mcel.jpg" id="1052" name="Shape 1052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4242289" y="2443577"/>
              <a:ext cx="556800" cy="25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3" name="Shape 1053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6687447" y="2070403"/>
              <a:ext cx="459600" cy="27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4" name="Shape 1054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3520637" y="3160586"/>
              <a:ext cx="408900" cy="25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ilcc\appdata\roaming\360se6\USERDA~1\Temp\SOTEL-~1.JPG" id="1055" name="Shape 1055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4303923" y="2797725"/>
              <a:ext cx="441300" cy="31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ilcc\appdata\roaming\360se6\USERDA~1\Temp\logo1.jpg" id="1056" name="Shape 1056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5178676" y="2470136"/>
              <a:ext cx="1122000" cy="26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7" name="Shape 1057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8028714" y="2064372"/>
              <a:ext cx="633900" cy="28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8" name="Shape 1058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7338778" y="2074348"/>
              <a:ext cx="613800" cy="27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Vimpelcom.JPG" id="1059" name="Shape 1059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4954671" y="3160750"/>
              <a:ext cx="834600" cy="2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0" name="Shape 1060"/>
            <p:cNvPicPr preferRelativeResize="0"/>
            <p:nvPr/>
          </p:nvPicPr>
          <p:blipFill rotWithShape="1">
            <a:blip r:embed="rId80">
              <a:alphaModFix/>
            </a:blip>
            <a:srcRect b="0" l="0" r="0" t="0"/>
            <a:stretch/>
          </p:blipFill>
          <p:spPr>
            <a:xfrm>
              <a:off x="5052226" y="2047763"/>
              <a:ext cx="618900" cy="33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ZAMTEL LOGO.gif" id="1061" name="Shape 1061">
              <a:hlinkClick r:id="rId81"/>
            </p:cNvPr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5890825" y="3184696"/>
              <a:ext cx="469200" cy="30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2" name="Shape 1062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6545741" y="3223673"/>
              <a:ext cx="794100" cy="198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3" name="Shape 1063"/>
          <p:cNvPicPr preferRelativeResize="0"/>
          <p:nvPr/>
        </p:nvPicPr>
        <p:blipFill rotWithShape="1">
          <a:blip r:embed="rId84">
            <a:alphaModFix/>
          </a:blip>
          <a:srcRect b="0" l="0" r="0" t="0"/>
          <a:stretch/>
        </p:blipFill>
        <p:spPr>
          <a:xfrm>
            <a:off x="4362646" y="1069741"/>
            <a:ext cx="853500" cy="25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commons/0/0f/Csl_New_Logo.jpg" id="1064" name="Shape 1064">
            <a:hlinkClick r:id="rId85"/>
          </p:cNvPr>
          <p:cNvPicPr preferRelativeResize="0"/>
          <p:nvPr/>
        </p:nvPicPr>
        <p:blipFill rotWithShape="1">
          <a:blip r:embed="rId86">
            <a:alphaModFix/>
          </a:blip>
          <a:srcRect b="0" l="0" r="0" t="0"/>
          <a:stretch/>
        </p:blipFill>
        <p:spPr>
          <a:xfrm>
            <a:off x="8275263" y="1091346"/>
            <a:ext cx="286800" cy="2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Shape 1065"/>
          <p:cNvPicPr preferRelativeResize="0"/>
          <p:nvPr/>
        </p:nvPicPr>
        <p:blipFill rotWithShape="1">
          <a:blip r:embed="rId87">
            <a:alphaModFix/>
          </a:blip>
          <a:srcRect b="0" l="0" r="0" t="0"/>
          <a:stretch/>
        </p:blipFill>
        <p:spPr>
          <a:xfrm>
            <a:off x="4483080" y="1758987"/>
            <a:ext cx="648600" cy="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Shape 1066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3832658" y="3205574"/>
            <a:ext cx="391800" cy="30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of ZTEsoft.png" id="1067" name="Shape 1067"/>
          <p:cNvPicPr preferRelativeResize="0"/>
          <p:nvPr/>
        </p:nvPicPr>
        <p:blipFill rotWithShape="1">
          <a:blip r:embed="rId89">
            <a:alphaModFix/>
          </a:blip>
          <a:srcRect b="0" l="0" r="0" t="0"/>
          <a:stretch/>
        </p:blipFill>
        <p:spPr>
          <a:xfrm>
            <a:off x="664929" y="2294252"/>
            <a:ext cx="2114100" cy="5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Shape 1072"/>
          <p:cNvSpPr/>
          <p:nvPr/>
        </p:nvSpPr>
        <p:spPr>
          <a:xfrm>
            <a:off x="361931" y="2540783"/>
            <a:ext cx="273000" cy="273000"/>
          </a:xfrm>
          <a:prstGeom prst="ellipse">
            <a:avLst/>
          </a:prstGeom>
          <a:solidFill>
            <a:srgbClr val="29303A"/>
          </a:solidFill>
          <a:ln>
            <a:noFill/>
          </a:ln>
          <a:effectLst>
            <a:outerShdw blurRad="39999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Shape 1073"/>
          <p:cNvSpPr/>
          <p:nvPr/>
        </p:nvSpPr>
        <p:spPr>
          <a:xfrm>
            <a:off x="1988097" y="2509489"/>
            <a:ext cx="273000" cy="273000"/>
          </a:xfrm>
          <a:prstGeom prst="ellipse">
            <a:avLst/>
          </a:prstGeom>
          <a:solidFill>
            <a:srgbClr val="29303A"/>
          </a:solidFill>
          <a:ln>
            <a:noFill/>
          </a:ln>
          <a:effectLst>
            <a:outerShdw blurRad="39999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Shape 1074"/>
          <p:cNvSpPr/>
          <p:nvPr/>
        </p:nvSpPr>
        <p:spPr>
          <a:xfrm>
            <a:off x="3530180" y="2540783"/>
            <a:ext cx="273000" cy="273000"/>
          </a:xfrm>
          <a:prstGeom prst="ellipse">
            <a:avLst/>
          </a:prstGeom>
          <a:solidFill>
            <a:srgbClr val="29303A"/>
          </a:solidFill>
          <a:ln>
            <a:noFill/>
          </a:ln>
          <a:effectLst>
            <a:outerShdw blurRad="39999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Shape 1075"/>
          <p:cNvSpPr/>
          <p:nvPr/>
        </p:nvSpPr>
        <p:spPr>
          <a:xfrm>
            <a:off x="5397939" y="2540783"/>
            <a:ext cx="273000" cy="273000"/>
          </a:xfrm>
          <a:prstGeom prst="ellipse">
            <a:avLst/>
          </a:prstGeom>
          <a:solidFill>
            <a:srgbClr val="29303A"/>
          </a:solidFill>
          <a:ln>
            <a:noFill/>
          </a:ln>
          <a:effectLst>
            <a:outerShdw blurRad="39999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Shape 1076"/>
          <p:cNvSpPr/>
          <p:nvPr/>
        </p:nvSpPr>
        <p:spPr>
          <a:xfrm>
            <a:off x="68380" y="3079564"/>
            <a:ext cx="2141100" cy="1354200"/>
          </a:xfrm>
          <a:custGeom>
            <a:pathLst>
              <a:path extrusionOk="0" h="120000" w="120000">
                <a:moveTo>
                  <a:pt x="21795" y="0"/>
                </a:moveTo>
                <a:lnTo>
                  <a:pt x="27119" y="10232"/>
                </a:lnTo>
                <a:lnTo>
                  <a:pt x="120000" y="10232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10232"/>
                </a:lnTo>
                <a:lnTo>
                  <a:pt x="16470" y="10232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50799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Shape 1077"/>
          <p:cNvSpPr/>
          <p:nvPr/>
        </p:nvSpPr>
        <p:spPr>
          <a:xfrm>
            <a:off x="3236631" y="3079564"/>
            <a:ext cx="2141099" cy="1354200"/>
          </a:xfrm>
          <a:custGeom>
            <a:pathLst>
              <a:path extrusionOk="0" h="120000" w="120000">
                <a:moveTo>
                  <a:pt x="21795" y="0"/>
                </a:moveTo>
                <a:lnTo>
                  <a:pt x="27119" y="10232"/>
                </a:lnTo>
                <a:lnTo>
                  <a:pt x="120000" y="10232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10232"/>
                </a:lnTo>
                <a:lnTo>
                  <a:pt x="16470" y="10232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50799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Shape 1078"/>
          <p:cNvSpPr/>
          <p:nvPr/>
        </p:nvSpPr>
        <p:spPr>
          <a:xfrm>
            <a:off x="71659" y="3291394"/>
            <a:ext cx="2007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htc (HTML Component)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prototype.js</a:t>
            </a:r>
          </a:p>
        </p:txBody>
      </p:sp>
      <p:sp>
        <p:nvSpPr>
          <p:cNvPr id="1079" name="Shape 1079"/>
          <p:cNvSpPr/>
          <p:nvPr/>
        </p:nvSpPr>
        <p:spPr>
          <a:xfrm>
            <a:off x="3297482" y="3407741"/>
            <a:ext cx="1972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Flex (ActionScript3.0)</a:t>
            </a:r>
          </a:p>
        </p:txBody>
      </p:sp>
      <p:sp>
        <p:nvSpPr>
          <p:cNvPr id="1080" name="Shape 1080"/>
          <p:cNvSpPr txBox="1"/>
          <p:nvPr/>
        </p:nvSpPr>
        <p:spPr>
          <a:xfrm>
            <a:off x="242365" y="2185468"/>
            <a:ext cx="58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2003</a:t>
            </a:r>
          </a:p>
        </p:txBody>
      </p:sp>
      <p:sp>
        <p:nvSpPr>
          <p:cNvPr id="1081" name="Shape 1081"/>
          <p:cNvSpPr txBox="1"/>
          <p:nvPr/>
        </p:nvSpPr>
        <p:spPr>
          <a:xfrm>
            <a:off x="1989053" y="2832598"/>
            <a:ext cx="58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2007</a:t>
            </a:r>
          </a:p>
        </p:txBody>
      </p:sp>
      <p:sp>
        <p:nvSpPr>
          <p:cNvPr id="1082" name="Shape 1082"/>
          <p:cNvSpPr txBox="1"/>
          <p:nvPr/>
        </p:nvSpPr>
        <p:spPr>
          <a:xfrm>
            <a:off x="3374242" y="2194499"/>
            <a:ext cx="58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2010</a:t>
            </a:r>
          </a:p>
        </p:txBody>
      </p:sp>
      <p:sp>
        <p:nvSpPr>
          <p:cNvPr id="1083" name="Shape 1083"/>
          <p:cNvSpPr txBox="1"/>
          <p:nvPr/>
        </p:nvSpPr>
        <p:spPr>
          <a:xfrm>
            <a:off x="5231389" y="2818950"/>
            <a:ext cx="58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2013</a:t>
            </a:r>
          </a:p>
        </p:txBody>
      </p:sp>
      <p:sp>
        <p:nvSpPr>
          <p:cNvPr id="1084" name="Shape 1084"/>
          <p:cNvSpPr/>
          <p:nvPr/>
        </p:nvSpPr>
        <p:spPr>
          <a:xfrm>
            <a:off x="0" y="2635859"/>
            <a:ext cx="9144000" cy="45600"/>
          </a:xfrm>
          <a:prstGeom prst="rect">
            <a:avLst/>
          </a:prstGeom>
          <a:solidFill>
            <a:srgbClr val="29303A"/>
          </a:solidFill>
          <a:ln>
            <a:noFill/>
          </a:ln>
          <a:effectLst>
            <a:outerShdw blurRad="39999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Shape 1085"/>
          <p:cNvSpPr/>
          <p:nvPr/>
        </p:nvSpPr>
        <p:spPr>
          <a:xfrm flipH="1" rot="10800000">
            <a:off x="5131660" y="986027"/>
            <a:ext cx="2141100" cy="1354200"/>
          </a:xfrm>
          <a:custGeom>
            <a:pathLst>
              <a:path extrusionOk="0" h="120000" w="120000">
                <a:moveTo>
                  <a:pt x="21795" y="0"/>
                </a:moveTo>
                <a:lnTo>
                  <a:pt x="27119" y="10232"/>
                </a:lnTo>
                <a:lnTo>
                  <a:pt x="120000" y="10232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10232"/>
                </a:lnTo>
                <a:lnTo>
                  <a:pt x="16470" y="10232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50799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Shape 1086"/>
          <p:cNvSpPr txBox="1"/>
          <p:nvPr>
            <p:ph type="title"/>
          </p:nvPr>
        </p:nvSpPr>
        <p:spPr>
          <a:xfrm>
            <a:off x="336550" y="411162"/>
            <a:ext cx="8513700" cy="72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SzPct val="25000"/>
              <a:buFont typeface="Roboto"/>
              <a:buNone/>
            </a:pPr>
            <a:r>
              <a:rPr b="0" i="0" lang="en-US" sz="2500" u="none" cap="none" strike="noStrike">
                <a:solidFill>
                  <a:srgbClr val="008FD4"/>
                </a:solidFill>
                <a:latin typeface="Roboto"/>
                <a:ea typeface="Roboto"/>
                <a:cs typeface="Roboto"/>
                <a:sym typeface="Roboto"/>
              </a:rPr>
              <a:t>ZTEsoft 前端技术变迁</a:t>
            </a:r>
          </a:p>
        </p:txBody>
      </p:sp>
      <p:sp>
        <p:nvSpPr>
          <p:cNvPr id="1087" name="Shape 1087"/>
          <p:cNvSpPr/>
          <p:nvPr/>
        </p:nvSpPr>
        <p:spPr>
          <a:xfrm flipH="1" rot="10800000">
            <a:off x="1755706" y="969898"/>
            <a:ext cx="2141099" cy="1354200"/>
          </a:xfrm>
          <a:custGeom>
            <a:pathLst>
              <a:path extrusionOk="0" h="120000" w="120000">
                <a:moveTo>
                  <a:pt x="21795" y="0"/>
                </a:moveTo>
                <a:lnTo>
                  <a:pt x="27119" y="10232"/>
                </a:lnTo>
                <a:lnTo>
                  <a:pt x="120000" y="10232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10232"/>
                </a:lnTo>
                <a:lnTo>
                  <a:pt x="16470" y="10232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50799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Shape 1088"/>
          <p:cNvSpPr/>
          <p:nvPr/>
        </p:nvSpPr>
        <p:spPr>
          <a:xfrm>
            <a:off x="1795072" y="1081216"/>
            <a:ext cx="2101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 jquery component</a:t>
            </a:r>
          </a:p>
        </p:txBody>
      </p:sp>
      <p:sp>
        <p:nvSpPr>
          <p:cNvPr id="1089" name="Shape 1089"/>
          <p:cNvSpPr/>
          <p:nvPr/>
        </p:nvSpPr>
        <p:spPr>
          <a:xfrm>
            <a:off x="5179128" y="1135650"/>
            <a:ext cx="20469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我们自己的前端框架FISH,</a:t>
            </a: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基于jQuery,Backbone,requirejs</a:t>
            </a:r>
          </a:p>
        </p:txBody>
      </p:sp>
      <p:sp>
        <p:nvSpPr>
          <p:cNvPr id="1090" name="Shape 1090"/>
          <p:cNvSpPr/>
          <p:nvPr/>
        </p:nvSpPr>
        <p:spPr>
          <a:xfrm>
            <a:off x="7197957" y="2559721"/>
            <a:ext cx="273000" cy="273000"/>
          </a:xfrm>
          <a:prstGeom prst="ellipse">
            <a:avLst/>
          </a:prstGeom>
          <a:solidFill>
            <a:srgbClr val="29303A"/>
          </a:solidFill>
          <a:ln>
            <a:noFill/>
          </a:ln>
          <a:effectLst>
            <a:outerShdw blurRad="39999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Shape 1091"/>
          <p:cNvSpPr/>
          <p:nvPr/>
        </p:nvSpPr>
        <p:spPr>
          <a:xfrm>
            <a:off x="6967271" y="3077491"/>
            <a:ext cx="2141100" cy="1354199"/>
          </a:xfrm>
          <a:custGeom>
            <a:pathLst>
              <a:path extrusionOk="0" h="120000" w="120000">
                <a:moveTo>
                  <a:pt x="21795" y="0"/>
                </a:moveTo>
                <a:lnTo>
                  <a:pt x="27119" y="10232"/>
                </a:lnTo>
                <a:lnTo>
                  <a:pt x="120000" y="10232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10232"/>
                </a:lnTo>
                <a:lnTo>
                  <a:pt x="16470" y="10232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50799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Shape 1092"/>
          <p:cNvSpPr txBox="1"/>
          <p:nvPr/>
        </p:nvSpPr>
        <p:spPr>
          <a:xfrm>
            <a:off x="7043289" y="2216626"/>
            <a:ext cx="58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</a:p>
        </p:txBody>
      </p:sp>
      <p:sp>
        <p:nvSpPr>
          <p:cNvPr id="1093" name="Shape 1093"/>
          <p:cNvSpPr/>
          <p:nvPr/>
        </p:nvSpPr>
        <p:spPr>
          <a:xfrm>
            <a:off x="7135600" y="3407741"/>
            <a:ext cx="197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MVVM</a:t>
            </a:r>
          </a:p>
        </p:txBody>
      </p:sp>
      <p:pic>
        <p:nvPicPr>
          <p:cNvPr descr="http://tse1.mm.bing.net/th?&amp;id=OIP.Md08660a9cc7616cb14feb75008b8f523o0&amp;w=300&amp;h=300&amp;c=0&amp;pid=1.9&amp;rs=0&amp;p=0&amp;r=0" id="1094" name="Shape 10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75" y="-1371600"/>
            <a:ext cx="489000" cy="48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SH_LOGO3" id="1095" name="Shape 10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4210" y="1266190"/>
            <a:ext cx="585600" cy="585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sh-desktop-ng2" id="1096" name="Shape 10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24575" y="3347719"/>
            <a:ext cx="842700" cy="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Shape 10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17775" y="3440430"/>
            <a:ext cx="656700" cy="6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Shape 1102"/>
          <p:cNvSpPr txBox="1"/>
          <p:nvPr>
            <p:ph type="title"/>
          </p:nvPr>
        </p:nvSpPr>
        <p:spPr>
          <a:xfrm>
            <a:off x="336137" y="411131"/>
            <a:ext cx="85137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SzPct val="25000"/>
              <a:buFont typeface="Roboto"/>
              <a:buNone/>
            </a:pPr>
            <a:r>
              <a:rPr b="0" i="0" lang="en-US" sz="2500" u="none" cap="none" strike="noStrike">
                <a:solidFill>
                  <a:srgbClr val="008FD4"/>
                </a:solidFill>
                <a:latin typeface="Roboto"/>
                <a:ea typeface="Roboto"/>
                <a:cs typeface="Roboto"/>
                <a:sym typeface="Roboto"/>
              </a:rPr>
              <a:t>Angular 1.x---IRE基础应用平台</a:t>
            </a:r>
          </a:p>
        </p:txBody>
      </p:sp>
      <p:pic>
        <p:nvPicPr>
          <p:cNvPr descr="https://angularjs.org/img/ng-logo.png" id="1103" name="Shape 1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9212" y="2284001"/>
            <a:ext cx="885900" cy="9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Shape 1104"/>
          <p:cNvSpPr/>
          <p:nvPr/>
        </p:nvSpPr>
        <p:spPr>
          <a:xfrm>
            <a:off x="3914089" y="1739575"/>
            <a:ext cx="2577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UI-Router</a:t>
            </a:r>
          </a:p>
        </p:txBody>
      </p:sp>
      <p:sp>
        <p:nvSpPr>
          <p:cNvPr id="1105" name="Shape 1105"/>
          <p:cNvSpPr/>
          <p:nvPr/>
        </p:nvSpPr>
        <p:spPr>
          <a:xfrm>
            <a:off x="3914109" y="2516768"/>
            <a:ext cx="2643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 Bootstrap</a:t>
            </a:r>
          </a:p>
        </p:txBody>
      </p:sp>
      <p:sp>
        <p:nvSpPr>
          <p:cNvPr id="1106" name="Shape 1106"/>
          <p:cNvSpPr/>
          <p:nvPr/>
        </p:nvSpPr>
        <p:spPr>
          <a:xfrm>
            <a:off x="3947410" y="3253864"/>
            <a:ext cx="2577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 txBox="1"/>
          <p:nvPr>
            <p:ph type="title"/>
          </p:nvPr>
        </p:nvSpPr>
        <p:spPr>
          <a:xfrm>
            <a:off x="336550" y="411162"/>
            <a:ext cx="8513700" cy="72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SzPct val="25000"/>
              <a:buFont typeface="Roboto"/>
              <a:buNone/>
            </a:pPr>
            <a:r>
              <a:rPr b="0" i="0" lang="en-US" sz="2500" u="none" cap="none" strike="noStrike">
                <a:solidFill>
                  <a:srgbClr val="008FD4"/>
                </a:solidFill>
                <a:latin typeface="Roboto"/>
                <a:ea typeface="Roboto"/>
                <a:cs typeface="Roboto"/>
                <a:sym typeface="Roboto"/>
              </a:rPr>
              <a:t>Angular 1.x---IRE硬件虚拟化应用平台</a:t>
            </a:r>
          </a:p>
        </p:txBody>
      </p:sp>
      <p:pic>
        <p:nvPicPr>
          <p:cNvPr id="1113" name="Shape 1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650" y="896937"/>
            <a:ext cx="7197600" cy="38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Shape 1119"/>
          <p:cNvSpPr txBox="1"/>
          <p:nvPr>
            <p:ph type="title"/>
          </p:nvPr>
        </p:nvSpPr>
        <p:spPr>
          <a:xfrm>
            <a:off x="336550" y="411162"/>
            <a:ext cx="8513700" cy="72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SzPct val="25000"/>
              <a:buFont typeface="Roboto"/>
              <a:buNone/>
            </a:pPr>
            <a:r>
              <a:rPr b="0" i="0" lang="en-US" sz="2500" u="none" cap="none" strike="noStrike">
                <a:solidFill>
                  <a:srgbClr val="008FD4"/>
                </a:solidFill>
                <a:latin typeface="Roboto"/>
                <a:ea typeface="Roboto"/>
                <a:cs typeface="Roboto"/>
                <a:sym typeface="Roboto"/>
              </a:rPr>
              <a:t>迈向Angular2</a:t>
            </a:r>
          </a:p>
        </p:txBody>
      </p:sp>
      <p:sp>
        <p:nvSpPr>
          <p:cNvPr id="1120" name="Shape 1120"/>
          <p:cNvSpPr/>
          <p:nvPr/>
        </p:nvSpPr>
        <p:spPr>
          <a:xfrm>
            <a:off x="588789" y="3805848"/>
            <a:ext cx="78831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One framework. Mobile &amp; desktop </a:t>
            </a:r>
          </a:p>
        </p:txBody>
      </p:sp>
      <p:pic>
        <p:nvPicPr>
          <p:cNvPr id="1121" name="Shape 1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8489" y="1462462"/>
            <a:ext cx="2540100" cy="20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sh-desktop-ng2" id="1122" name="Shape 1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9700" y="1581605"/>
            <a:ext cx="1827900" cy="182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 txBox="1"/>
          <p:nvPr>
            <p:ph type="title"/>
          </p:nvPr>
        </p:nvSpPr>
        <p:spPr>
          <a:xfrm>
            <a:off x="336550" y="258762"/>
            <a:ext cx="85137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SzPct val="25000"/>
              <a:buFont typeface="Roboto"/>
              <a:buNone/>
            </a:pPr>
            <a:r>
              <a:rPr b="0" i="0" lang="en-US" sz="2500" u="none" cap="none" strike="noStrike">
                <a:solidFill>
                  <a:srgbClr val="008FD4"/>
                </a:solidFill>
                <a:latin typeface="Roboto"/>
                <a:ea typeface="Roboto"/>
                <a:cs typeface="Roboto"/>
                <a:sym typeface="Roboto"/>
              </a:rPr>
              <a:t>NGPortal</a:t>
            </a:r>
            <a:r>
              <a:rPr lang="en-US"/>
              <a:t>简介</a:t>
            </a:r>
          </a:p>
        </p:txBody>
      </p:sp>
      <p:sp>
        <p:nvSpPr>
          <p:cNvPr id="1129" name="Shape 1129"/>
          <p:cNvSpPr/>
          <p:nvPr/>
        </p:nvSpPr>
        <p:spPr>
          <a:xfrm>
            <a:off x="2637475" y="1046679"/>
            <a:ext cx="4588200" cy="2981100"/>
          </a:xfrm>
          <a:prstGeom prst="rect">
            <a:avLst/>
          </a:prstGeom>
          <a:gradFill>
            <a:gsLst>
              <a:gs pos="0">
                <a:srgbClr val="FFD17D"/>
              </a:gs>
              <a:gs pos="35000">
                <a:srgbClr val="FFDCA3"/>
              </a:gs>
              <a:gs pos="100000">
                <a:srgbClr val="FFF1D8"/>
              </a:gs>
            </a:gsLst>
            <a:lin ang="16200038" scaled="0"/>
          </a:gradFill>
          <a:ln cap="flat" cmpd="sng" w="9525">
            <a:solidFill>
              <a:srgbClr val="FDA73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组合应用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Shape 1130"/>
          <p:cNvSpPr/>
          <p:nvPr/>
        </p:nvSpPr>
        <p:spPr>
          <a:xfrm>
            <a:off x="2731673" y="1662333"/>
            <a:ext cx="3168300" cy="1790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Shape 1131"/>
          <p:cNvSpPr/>
          <p:nvPr/>
        </p:nvSpPr>
        <p:spPr>
          <a:xfrm>
            <a:off x="6001591" y="1212283"/>
            <a:ext cx="1080000" cy="2304300"/>
          </a:xfrm>
          <a:prstGeom prst="roundRect">
            <a:avLst>
              <a:gd fmla="val 16667" name="adj"/>
            </a:avLst>
          </a:prstGeom>
          <a:solidFill>
            <a:schemeClr val="accent1">
              <a:alpha val="0"/>
            </a:schemeClr>
          </a:solidFill>
          <a:ln cap="flat" cmpd="sng" w="19050">
            <a:solidFill>
              <a:srgbClr val="BA7C2E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Shape 1132"/>
          <p:cNvSpPr/>
          <p:nvPr/>
        </p:nvSpPr>
        <p:spPr>
          <a:xfrm>
            <a:off x="1382542" y="1039361"/>
            <a:ext cx="1152000" cy="2981100"/>
          </a:xfrm>
          <a:prstGeom prst="rect">
            <a:avLst/>
          </a:prstGeom>
          <a:gradFill>
            <a:gsLst>
              <a:gs pos="0">
                <a:srgbClr val="FFD17D"/>
              </a:gs>
              <a:gs pos="35000">
                <a:srgbClr val="FFDCA3"/>
              </a:gs>
              <a:gs pos="100000">
                <a:srgbClr val="FFF1D8"/>
              </a:gs>
            </a:gsLst>
            <a:lin ang="16200038" scaled="0"/>
          </a:gradFill>
          <a:ln cap="flat" cmpd="sng" w="9525">
            <a:solidFill>
              <a:srgbClr val="FDA73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门户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Shape 1133"/>
          <p:cNvSpPr/>
          <p:nvPr/>
        </p:nvSpPr>
        <p:spPr>
          <a:xfrm>
            <a:off x="2617215" y="4308626"/>
            <a:ext cx="864000" cy="6480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ZDaaS,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Oracle,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</a:p>
        </p:txBody>
      </p:sp>
      <p:sp>
        <p:nvSpPr>
          <p:cNvPr id="1134" name="Shape 1134"/>
          <p:cNvSpPr/>
          <p:nvPr/>
        </p:nvSpPr>
        <p:spPr>
          <a:xfrm>
            <a:off x="3553319" y="4308626"/>
            <a:ext cx="720000" cy="6480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ZCache</a:t>
            </a:r>
          </a:p>
        </p:txBody>
      </p:sp>
      <p:sp>
        <p:nvSpPr>
          <p:cNvPr id="1135" name="Shape 1135"/>
          <p:cNvSpPr/>
          <p:nvPr/>
        </p:nvSpPr>
        <p:spPr>
          <a:xfrm>
            <a:off x="4399655" y="4308626"/>
            <a:ext cx="864000" cy="6480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BDD5E1"/>
              </a:gs>
              <a:gs pos="35000">
                <a:srgbClr val="D2E1E7"/>
              </a:gs>
              <a:gs pos="100000">
                <a:srgbClr val="ECF3F6"/>
              </a:gs>
            </a:gsLst>
            <a:lin ang="16200038" scaled="0"/>
          </a:gradFill>
          <a:ln cap="flat" cmpd="sng" w="9525">
            <a:solidFill>
              <a:srgbClr val="748C9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Log&amp; Index</a:t>
            </a:r>
          </a:p>
        </p:txBody>
      </p:sp>
      <p:sp>
        <p:nvSpPr>
          <p:cNvPr id="1136" name="Shape 1136"/>
          <p:cNvSpPr/>
          <p:nvPr/>
        </p:nvSpPr>
        <p:spPr>
          <a:xfrm>
            <a:off x="2761231" y="3652150"/>
            <a:ext cx="1444199" cy="286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DD5E1"/>
              </a:gs>
              <a:gs pos="35000">
                <a:srgbClr val="D2E1E7"/>
              </a:gs>
              <a:gs pos="100000">
                <a:srgbClr val="ECF3F6"/>
              </a:gs>
            </a:gsLst>
            <a:lin ang="16200038" scaled="0"/>
          </a:gradFill>
          <a:ln cap="flat" cmpd="sng" w="9525">
            <a:solidFill>
              <a:srgbClr val="748C9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Mybatis/FTF</a:t>
            </a:r>
          </a:p>
        </p:txBody>
      </p:sp>
      <p:sp>
        <p:nvSpPr>
          <p:cNvPr id="1137" name="Shape 1137"/>
          <p:cNvSpPr/>
          <p:nvPr/>
        </p:nvSpPr>
        <p:spPr>
          <a:xfrm>
            <a:off x="4463201" y="1140275"/>
            <a:ext cx="1368300" cy="324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DD5E1"/>
              </a:gs>
              <a:gs pos="35000">
                <a:srgbClr val="D2E1E7"/>
              </a:gs>
              <a:gs pos="100000">
                <a:srgbClr val="ECF3F6"/>
              </a:gs>
            </a:gsLst>
            <a:lin ang="16200038" scaled="0"/>
          </a:gradFill>
          <a:ln cap="flat" cmpd="sng" w="9525">
            <a:solidFill>
              <a:srgbClr val="748C9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 Gateway</a:t>
            </a:r>
          </a:p>
        </p:txBody>
      </p:sp>
      <p:sp>
        <p:nvSpPr>
          <p:cNvPr id="1138" name="Shape 1138"/>
          <p:cNvSpPr/>
          <p:nvPr/>
        </p:nvSpPr>
        <p:spPr>
          <a:xfrm>
            <a:off x="6135496" y="1572323"/>
            <a:ext cx="299400" cy="1390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DD5E1"/>
              </a:gs>
              <a:gs pos="35000">
                <a:srgbClr val="D2E1E7"/>
              </a:gs>
              <a:gs pos="100000">
                <a:srgbClr val="ECF3F6"/>
              </a:gs>
            </a:gsLst>
            <a:lin ang="16200038" scaled="0"/>
          </a:gradFill>
          <a:ln cap="flat" cmpd="sng" w="9525">
            <a:solidFill>
              <a:srgbClr val="748C9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服务注册及管理</a:t>
            </a:r>
          </a:p>
        </p:txBody>
      </p:sp>
      <p:sp>
        <p:nvSpPr>
          <p:cNvPr id="1139" name="Shape 1139"/>
          <p:cNvSpPr/>
          <p:nvPr/>
        </p:nvSpPr>
        <p:spPr>
          <a:xfrm>
            <a:off x="6638161" y="1520059"/>
            <a:ext cx="299400" cy="1725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DD5E1"/>
              </a:gs>
              <a:gs pos="35000">
                <a:srgbClr val="D2E1E7"/>
              </a:gs>
              <a:gs pos="100000">
                <a:srgbClr val="ECF3F6"/>
              </a:gs>
            </a:gsLst>
            <a:lin ang="16200038" scaled="0"/>
          </a:gradFill>
          <a:ln cap="flat" cmpd="sng" w="9525">
            <a:solidFill>
              <a:srgbClr val="748C9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服务网关</a:t>
            </a:r>
          </a:p>
        </p:txBody>
      </p:sp>
      <p:sp>
        <p:nvSpPr>
          <p:cNvPr id="1140" name="Shape 1140"/>
          <p:cNvSpPr/>
          <p:nvPr/>
        </p:nvSpPr>
        <p:spPr>
          <a:xfrm>
            <a:off x="2812457" y="1825873"/>
            <a:ext cx="1008000" cy="466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E23"/>
              </a:gs>
              <a:gs pos="100000">
                <a:srgbClr val="FFCE6C"/>
              </a:gs>
            </a:gsLst>
            <a:lin ang="16200038" scaled="0"/>
          </a:gradFill>
          <a:ln cap="flat" cmpd="sng" w="9525">
            <a:solidFill>
              <a:srgbClr val="FDA73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业务产品</a:t>
            </a:r>
          </a:p>
        </p:txBody>
      </p:sp>
      <p:sp>
        <p:nvSpPr>
          <p:cNvPr id="1141" name="Shape 1141"/>
          <p:cNvSpPr/>
          <p:nvPr/>
        </p:nvSpPr>
        <p:spPr>
          <a:xfrm>
            <a:off x="3892576" y="1825873"/>
            <a:ext cx="947400" cy="466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E23"/>
              </a:gs>
              <a:gs pos="100000">
                <a:srgbClr val="FFCE6C"/>
              </a:gs>
            </a:gsLst>
            <a:lin ang="16200038" scaled="0"/>
          </a:gradFill>
          <a:ln cap="flat" cmpd="sng" w="9525">
            <a:solidFill>
              <a:srgbClr val="FDA73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业务产品</a:t>
            </a:r>
          </a:p>
        </p:txBody>
      </p:sp>
      <p:pic>
        <p:nvPicPr>
          <p:cNvPr id="1142" name="Shape 1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406" y="2572155"/>
            <a:ext cx="581100" cy="7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s0.bdstatic.com/70cFuHSh_Q1YnxGkpoWK1HF6hhy/it/u=2418312866,1773020714&amp;fm=116&amp;gp=0.jpg" id="1143" name="Shape 1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006" y="1654307"/>
            <a:ext cx="983100" cy="7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Shape 1144"/>
          <p:cNvSpPr/>
          <p:nvPr/>
        </p:nvSpPr>
        <p:spPr>
          <a:xfrm>
            <a:off x="3313300" y="132163"/>
            <a:ext cx="3370200" cy="576000"/>
          </a:xfrm>
          <a:prstGeom prst="rect">
            <a:avLst/>
          </a:prstGeom>
          <a:gradFill>
            <a:gsLst>
              <a:gs pos="0">
                <a:srgbClr val="FFAE23"/>
              </a:gs>
              <a:gs pos="100000">
                <a:srgbClr val="FFCE6C"/>
              </a:gs>
            </a:gsLst>
            <a:lin ang="16200038" scaled="0"/>
          </a:gradFill>
          <a:ln cap="flat" cmpd="sng" w="9525">
            <a:solidFill>
              <a:srgbClr val="FDA73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互联网（合作伙伴）</a:t>
            </a:r>
          </a:p>
        </p:txBody>
      </p:sp>
      <p:sp>
        <p:nvSpPr>
          <p:cNvPr id="1145" name="Shape 1145"/>
          <p:cNvSpPr/>
          <p:nvPr/>
        </p:nvSpPr>
        <p:spPr>
          <a:xfrm>
            <a:off x="4931601" y="708227"/>
            <a:ext cx="215700" cy="432000"/>
          </a:xfrm>
          <a:prstGeom prst="up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DD5E1"/>
              </a:gs>
              <a:gs pos="35000">
                <a:srgbClr val="D2E1E7"/>
              </a:gs>
              <a:gs pos="100000">
                <a:srgbClr val="ECF3F6"/>
              </a:gs>
            </a:gsLst>
            <a:lin ang="16200038" scaled="0"/>
          </a:gradFill>
          <a:ln cap="flat" cmpd="sng" w="9525">
            <a:solidFill>
              <a:srgbClr val="748C9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Shape 1146"/>
          <p:cNvSpPr/>
          <p:nvPr/>
        </p:nvSpPr>
        <p:spPr>
          <a:xfrm>
            <a:off x="7624736" y="1331425"/>
            <a:ext cx="897000" cy="576000"/>
          </a:xfrm>
          <a:prstGeom prst="rect">
            <a:avLst/>
          </a:prstGeom>
          <a:gradFill>
            <a:gsLst>
              <a:gs pos="0">
                <a:srgbClr val="FFAE23"/>
              </a:gs>
              <a:gs pos="100000">
                <a:srgbClr val="FFCE6C"/>
              </a:gs>
            </a:gsLst>
            <a:lin ang="16200038" scaled="0"/>
          </a:gradFill>
          <a:ln cap="flat" cmpd="sng" w="9525">
            <a:solidFill>
              <a:srgbClr val="FDA73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CRM</a:t>
            </a:r>
          </a:p>
        </p:txBody>
      </p:sp>
      <p:sp>
        <p:nvSpPr>
          <p:cNvPr id="1147" name="Shape 1147"/>
          <p:cNvSpPr/>
          <p:nvPr/>
        </p:nvSpPr>
        <p:spPr>
          <a:xfrm>
            <a:off x="3646732" y="3361212"/>
            <a:ext cx="259200" cy="361500"/>
          </a:xfrm>
          <a:prstGeom prst="up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DD5E1"/>
              </a:gs>
              <a:gs pos="35000">
                <a:srgbClr val="D2E1E7"/>
              </a:gs>
              <a:gs pos="100000">
                <a:srgbClr val="ECF3F6"/>
              </a:gs>
            </a:gsLst>
            <a:lin ang="16200038" scaled="0"/>
          </a:gradFill>
          <a:ln cap="flat" cmpd="sng" w="9525">
            <a:solidFill>
              <a:srgbClr val="748C9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Shape 1148"/>
          <p:cNvSpPr/>
          <p:nvPr/>
        </p:nvSpPr>
        <p:spPr>
          <a:xfrm>
            <a:off x="7624736" y="2045186"/>
            <a:ext cx="897000" cy="576000"/>
          </a:xfrm>
          <a:prstGeom prst="rect">
            <a:avLst/>
          </a:prstGeom>
          <a:gradFill>
            <a:gsLst>
              <a:gs pos="0">
                <a:srgbClr val="FFAE23"/>
              </a:gs>
              <a:gs pos="100000">
                <a:srgbClr val="FFCE6C"/>
              </a:gs>
            </a:gsLst>
            <a:lin ang="16200038" scaled="0"/>
          </a:gradFill>
          <a:ln cap="flat" cmpd="sng" w="9525">
            <a:solidFill>
              <a:srgbClr val="FDA73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Billing</a:t>
            </a:r>
          </a:p>
        </p:txBody>
      </p:sp>
      <p:sp>
        <p:nvSpPr>
          <p:cNvPr id="1149" name="Shape 1149"/>
          <p:cNvSpPr/>
          <p:nvPr/>
        </p:nvSpPr>
        <p:spPr>
          <a:xfrm>
            <a:off x="7624736" y="2796458"/>
            <a:ext cx="897000" cy="576000"/>
          </a:xfrm>
          <a:prstGeom prst="rect">
            <a:avLst/>
          </a:prstGeom>
          <a:gradFill>
            <a:gsLst>
              <a:gs pos="0">
                <a:srgbClr val="FFAE23"/>
              </a:gs>
              <a:gs pos="100000">
                <a:srgbClr val="FFCE6C"/>
              </a:gs>
            </a:gsLst>
            <a:lin ang="16200038" scaled="0"/>
          </a:gradFill>
          <a:ln cap="flat" cmpd="sng" w="9525">
            <a:solidFill>
              <a:srgbClr val="FDA73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OSS</a:t>
            </a:r>
          </a:p>
        </p:txBody>
      </p:sp>
      <p:sp>
        <p:nvSpPr>
          <p:cNvPr id="1150" name="Shape 1150"/>
          <p:cNvSpPr/>
          <p:nvPr/>
        </p:nvSpPr>
        <p:spPr>
          <a:xfrm>
            <a:off x="6926778" y="1579157"/>
            <a:ext cx="687000" cy="1809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DD5E1"/>
              </a:gs>
              <a:gs pos="35000">
                <a:srgbClr val="D2E1E7"/>
              </a:gs>
              <a:gs pos="100000">
                <a:srgbClr val="ECF3F6"/>
              </a:gs>
            </a:gsLst>
            <a:lin ang="16200038" scaled="0"/>
          </a:gradFill>
          <a:ln cap="flat" cmpd="sng" w="9525">
            <a:solidFill>
              <a:srgbClr val="748C9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Shape 1151"/>
          <p:cNvSpPr/>
          <p:nvPr/>
        </p:nvSpPr>
        <p:spPr>
          <a:xfrm>
            <a:off x="6937695" y="2236350"/>
            <a:ext cx="687000" cy="1809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DD5E1"/>
              </a:gs>
              <a:gs pos="35000">
                <a:srgbClr val="D2E1E7"/>
              </a:gs>
              <a:gs pos="100000">
                <a:srgbClr val="ECF3F6"/>
              </a:gs>
            </a:gsLst>
            <a:lin ang="16200038" scaled="0"/>
          </a:gradFill>
          <a:ln cap="flat" cmpd="sng" w="9525">
            <a:solidFill>
              <a:srgbClr val="748C9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Shape 1152"/>
          <p:cNvSpPr/>
          <p:nvPr/>
        </p:nvSpPr>
        <p:spPr>
          <a:xfrm>
            <a:off x="6921045" y="2948391"/>
            <a:ext cx="687000" cy="1809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DD5E1"/>
              </a:gs>
              <a:gs pos="35000">
                <a:srgbClr val="D2E1E7"/>
              </a:gs>
              <a:gs pos="100000">
                <a:srgbClr val="ECF3F6"/>
              </a:gs>
            </a:gsLst>
            <a:lin ang="16200038" scaled="0"/>
          </a:gradFill>
          <a:ln cap="flat" cmpd="sng" w="9525">
            <a:solidFill>
              <a:srgbClr val="748C9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Shape 1153"/>
          <p:cNvSpPr/>
          <p:nvPr/>
        </p:nvSpPr>
        <p:spPr>
          <a:xfrm>
            <a:off x="5879783" y="2936586"/>
            <a:ext cx="723899" cy="1887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DD5E1"/>
              </a:gs>
              <a:gs pos="35000">
                <a:srgbClr val="D2E1E7"/>
              </a:gs>
              <a:gs pos="100000">
                <a:srgbClr val="ECF3F6"/>
              </a:gs>
            </a:gsLst>
            <a:lin ang="16200038" scaled="0"/>
          </a:gradFill>
          <a:ln cap="flat" cmpd="sng" w="9525">
            <a:solidFill>
              <a:srgbClr val="748C9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Shape 1154"/>
          <p:cNvSpPr/>
          <p:nvPr/>
        </p:nvSpPr>
        <p:spPr>
          <a:xfrm>
            <a:off x="5843003" y="2260691"/>
            <a:ext cx="343500" cy="1809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DD5E1"/>
              </a:gs>
              <a:gs pos="35000">
                <a:srgbClr val="D2E1E7"/>
              </a:gs>
              <a:gs pos="100000">
                <a:srgbClr val="ECF3F6"/>
              </a:gs>
            </a:gsLst>
            <a:lin ang="16200038" scaled="0"/>
          </a:gradFill>
          <a:ln cap="flat" cmpd="sng" w="9525">
            <a:solidFill>
              <a:srgbClr val="748C9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Shape 1155"/>
          <p:cNvSpPr/>
          <p:nvPr/>
        </p:nvSpPr>
        <p:spPr>
          <a:xfrm>
            <a:off x="6378150" y="2292402"/>
            <a:ext cx="343500" cy="1809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DD5E1"/>
              </a:gs>
              <a:gs pos="35000">
                <a:srgbClr val="D2E1E7"/>
              </a:gs>
              <a:gs pos="100000">
                <a:srgbClr val="ECF3F6"/>
              </a:gs>
            </a:gsLst>
            <a:lin ang="16200038" scaled="0"/>
          </a:gradFill>
          <a:ln cap="flat" cmpd="sng" w="9525">
            <a:solidFill>
              <a:srgbClr val="748C9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Shape 1156"/>
          <p:cNvSpPr/>
          <p:nvPr/>
        </p:nvSpPr>
        <p:spPr>
          <a:xfrm>
            <a:off x="1249063" y="906249"/>
            <a:ext cx="6120600" cy="3258300"/>
          </a:xfrm>
          <a:prstGeom prst="rect">
            <a:avLst/>
          </a:prstGeom>
          <a:noFill/>
          <a:ln cap="flat" cmpd="sng" w="25400">
            <a:solidFill>
              <a:srgbClr val="BA7C2E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Shape 1157"/>
          <p:cNvSpPr/>
          <p:nvPr/>
        </p:nvSpPr>
        <p:spPr>
          <a:xfrm>
            <a:off x="1008869" y="2039614"/>
            <a:ext cx="477000" cy="1809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DD5E1"/>
              </a:gs>
              <a:gs pos="35000">
                <a:srgbClr val="D2E1E7"/>
              </a:gs>
              <a:gs pos="100000">
                <a:srgbClr val="ECF3F6"/>
              </a:gs>
            </a:gsLst>
            <a:lin ang="16200038" scaled="0"/>
          </a:gradFill>
          <a:ln cap="flat" cmpd="sng" w="9525">
            <a:solidFill>
              <a:srgbClr val="748C9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Shape 1158"/>
          <p:cNvSpPr/>
          <p:nvPr/>
        </p:nvSpPr>
        <p:spPr>
          <a:xfrm>
            <a:off x="988087" y="2897983"/>
            <a:ext cx="477000" cy="1809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DD5E1"/>
              </a:gs>
              <a:gs pos="35000">
                <a:srgbClr val="D2E1E7"/>
              </a:gs>
              <a:gs pos="100000">
                <a:srgbClr val="ECF3F6"/>
              </a:gs>
            </a:gsLst>
            <a:lin ang="16200038" scaled="0"/>
          </a:gradFill>
          <a:ln cap="flat" cmpd="sng" w="9525">
            <a:solidFill>
              <a:srgbClr val="748C9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Shape 1159"/>
          <p:cNvSpPr/>
          <p:nvPr/>
        </p:nvSpPr>
        <p:spPr>
          <a:xfrm>
            <a:off x="4900689" y="1825873"/>
            <a:ext cx="947400" cy="466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E23"/>
              </a:gs>
              <a:gs pos="100000">
                <a:srgbClr val="FFCE6C"/>
              </a:gs>
            </a:gsLst>
            <a:lin ang="16200038" scaled="0"/>
          </a:gradFill>
          <a:ln cap="flat" cmpd="sng" w="9525">
            <a:solidFill>
              <a:srgbClr val="FDA739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业务产品</a:t>
            </a:r>
          </a:p>
        </p:txBody>
      </p:sp>
      <p:sp>
        <p:nvSpPr>
          <p:cNvPr id="1160" name="Shape 1160"/>
          <p:cNvSpPr/>
          <p:nvPr/>
        </p:nvSpPr>
        <p:spPr>
          <a:xfrm>
            <a:off x="4921471" y="1464311"/>
            <a:ext cx="259200" cy="361500"/>
          </a:xfrm>
          <a:prstGeom prst="up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DD5E1"/>
              </a:gs>
              <a:gs pos="35000">
                <a:srgbClr val="D2E1E7"/>
              </a:gs>
              <a:gs pos="100000">
                <a:srgbClr val="ECF3F6"/>
              </a:gs>
            </a:gsLst>
            <a:lin ang="16200038" scaled="0"/>
          </a:gradFill>
          <a:ln cap="flat" cmpd="sng" w="9525">
            <a:solidFill>
              <a:srgbClr val="748C9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Shape 1161"/>
          <p:cNvSpPr txBox="1"/>
          <p:nvPr/>
        </p:nvSpPr>
        <p:spPr>
          <a:xfrm>
            <a:off x="6001591" y="1212283"/>
            <a:ext cx="129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ZDubbo</a:t>
            </a:r>
          </a:p>
        </p:txBody>
      </p:sp>
      <p:sp>
        <p:nvSpPr>
          <p:cNvPr id="1162" name="Shape 1162"/>
          <p:cNvSpPr/>
          <p:nvPr/>
        </p:nvSpPr>
        <p:spPr>
          <a:xfrm>
            <a:off x="4327648" y="3650766"/>
            <a:ext cx="936000" cy="286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DD5E1"/>
              </a:gs>
              <a:gs pos="35000">
                <a:srgbClr val="D2E1E7"/>
              </a:gs>
              <a:gs pos="100000">
                <a:srgbClr val="ECF3F6"/>
              </a:gs>
            </a:gsLst>
            <a:lin ang="16200038" scaled="0"/>
          </a:gradFill>
          <a:ln cap="flat" cmpd="sng" w="9525">
            <a:solidFill>
              <a:srgbClr val="748C9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Hound</a:t>
            </a:r>
          </a:p>
        </p:txBody>
      </p:sp>
      <p:sp>
        <p:nvSpPr>
          <p:cNvPr id="1163" name="Shape 1163"/>
          <p:cNvSpPr/>
          <p:nvPr/>
        </p:nvSpPr>
        <p:spPr>
          <a:xfrm>
            <a:off x="4615680" y="3362733"/>
            <a:ext cx="259200" cy="361500"/>
          </a:xfrm>
          <a:prstGeom prst="up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DD5E1"/>
              </a:gs>
              <a:gs pos="35000">
                <a:srgbClr val="D2E1E7"/>
              </a:gs>
              <a:gs pos="100000">
                <a:srgbClr val="ECF3F6"/>
              </a:gs>
            </a:gsLst>
            <a:lin ang="16200038" scaled="0"/>
          </a:gradFill>
          <a:ln cap="flat" cmpd="sng" w="9525">
            <a:solidFill>
              <a:srgbClr val="748C9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Shape 1164"/>
          <p:cNvSpPr/>
          <p:nvPr/>
        </p:nvSpPr>
        <p:spPr>
          <a:xfrm>
            <a:off x="1505874" y="1978439"/>
            <a:ext cx="895200" cy="386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DD5E1"/>
              </a:gs>
              <a:gs pos="35000">
                <a:srgbClr val="D2E1E7"/>
              </a:gs>
              <a:gs pos="100000">
                <a:srgbClr val="ECF3F6"/>
              </a:gs>
            </a:gsLst>
            <a:lin ang="16200038" scaled="0"/>
          </a:gradFill>
          <a:ln cap="flat" cmpd="sng" w="9525">
            <a:solidFill>
              <a:srgbClr val="748C9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门户集成</a:t>
            </a:r>
          </a:p>
        </p:txBody>
      </p:sp>
      <p:sp>
        <p:nvSpPr>
          <p:cNvPr id="1165" name="Shape 1165"/>
          <p:cNvSpPr/>
          <p:nvPr/>
        </p:nvSpPr>
        <p:spPr>
          <a:xfrm>
            <a:off x="1505873" y="2489133"/>
            <a:ext cx="895200" cy="386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DD5E1"/>
              </a:gs>
              <a:gs pos="35000">
                <a:srgbClr val="D2E1E7"/>
              </a:gs>
              <a:gs pos="100000">
                <a:srgbClr val="ECF3F6"/>
              </a:gs>
            </a:gsLst>
            <a:lin ang="16200038" scaled="0"/>
          </a:gradFill>
          <a:ln cap="flat" cmpd="sng" w="9525">
            <a:solidFill>
              <a:srgbClr val="748C9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SSO</a:t>
            </a:r>
          </a:p>
        </p:txBody>
      </p:sp>
      <p:sp>
        <p:nvSpPr>
          <p:cNvPr id="1166" name="Shape 1166"/>
          <p:cNvSpPr/>
          <p:nvPr/>
        </p:nvSpPr>
        <p:spPr>
          <a:xfrm>
            <a:off x="5522823" y="3660555"/>
            <a:ext cx="838800" cy="286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DD5E1"/>
              </a:gs>
              <a:gs pos="35000">
                <a:srgbClr val="D2E1E7"/>
              </a:gs>
              <a:gs pos="100000">
                <a:srgbClr val="ECF3F6"/>
              </a:gs>
            </a:gsLst>
            <a:lin ang="16200038" scaled="0"/>
          </a:gradFill>
          <a:ln cap="flat" cmpd="sng" w="9525">
            <a:solidFill>
              <a:srgbClr val="748C9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ZMQ</a:t>
            </a:r>
          </a:p>
        </p:txBody>
      </p:sp>
      <p:sp>
        <p:nvSpPr>
          <p:cNvPr id="1167" name="Shape 1167"/>
          <p:cNvSpPr/>
          <p:nvPr/>
        </p:nvSpPr>
        <p:spPr>
          <a:xfrm>
            <a:off x="5497535" y="4308626"/>
            <a:ext cx="864000" cy="6480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BDD5E1"/>
              </a:gs>
              <a:gs pos="35000">
                <a:srgbClr val="D2E1E7"/>
              </a:gs>
              <a:gs pos="100000">
                <a:srgbClr val="ECF3F6"/>
              </a:gs>
            </a:gsLst>
            <a:lin ang="16200038" scaled="0"/>
          </a:gradFill>
          <a:ln cap="flat" cmpd="sng" w="9525">
            <a:solidFill>
              <a:srgbClr val="748C9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1168" name="Shape 1168"/>
          <p:cNvSpPr/>
          <p:nvPr/>
        </p:nvSpPr>
        <p:spPr>
          <a:xfrm>
            <a:off x="2905247" y="3876578"/>
            <a:ext cx="288000" cy="504000"/>
          </a:xfrm>
          <a:prstGeom prst="up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Shape 1169"/>
          <p:cNvSpPr/>
          <p:nvPr/>
        </p:nvSpPr>
        <p:spPr>
          <a:xfrm>
            <a:off x="3697335" y="3876578"/>
            <a:ext cx="288000" cy="504000"/>
          </a:xfrm>
          <a:prstGeom prst="up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Shape 1170"/>
          <p:cNvSpPr/>
          <p:nvPr/>
        </p:nvSpPr>
        <p:spPr>
          <a:xfrm>
            <a:off x="4633439" y="3876578"/>
            <a:ext cx="288000" cy="504000"/>
          </a:xfrm>
          <a:prstGeom prst="up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DD5E1"/>
              </a:gs>
              <a:gs pos="35000">
                <a:srgbClr val="D2E1E7"/>
              </a:gs>
              <a:gs pos="100000">
                <a:srgbClr val="ECF3F6"/>
              </a:gs>
            </a:gsLst>
            <a:lin ang="16200038" scaled="0"/>
          </a:gradFill>
          <a:ln cap="flat" cmpd="sng" w="9525">
            <a:solidFill>
              <a:srgbClr val="748C9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Shape 1171"/>
          <p:cNvSpPr/>
          <p:nvPr/>
        </p:nvSpPr>
        <p:spPr>
          <a:xfrm>
            <a:off x="5785567" y="3876578"/>
            <a:ext cx="288000" cy="504000"/>
          </a:xfrm>
          <a:prstGeom prst="up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DD5E1"/>
              </a:gs>
              <a:gs pos="35000">
                <a:srgbClr val="D2E1E7"/>
              </a:gs>
              <a:gs pos="100000">
                <a:srgbClr val="ECF3F6"/>
              </a:gs>
            </a:gsLst>
            <a:lin ang="16200038" scaled="0"/>
          </a:gradFill>
          <a:ln cap="flat" cmpd="sng" w="9525">
            <a:solidFill>
              <a:srgbClr val="748C9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Shape 1172"/>
          <p:cNvSpPr/>
          <p:nvPr/>
        </p:nvSpPr>
        <p:spPr>
          <a:xfrm>
            <a:off x="6435028" y="3324630"/>
            <a:ext cx="459600" cy="552000"/>
          </a:xfrm>
          <a:prstGeom prst="leftUpArrow">
            <a:avLst/>
          </a:prstGeom>
          <a:gradFill>
            <a:gsLst>
              <a:gs pos="0">
                <a:srgbClr val="BDD5E1"/>
              </a:gs>
              <a:gs pos="35000">
                <a:srgbClr val="D2E1E7"/>
              </a:gs>
              <a:gs pos="100000">
                <a:srgbClr val="ECF3F6"/>
              </a:gs>
            </a:gsLst>
            <a:lin ang="16200038" scaled="0"/>
          </a:gradFill>
          <a:ln cap="flat" cmpd="sng" w="9525">
            <a:solidFill>
              <a:srgbClr val="748C9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Shape 1173"/>
          <p:cNvSpPr/>
          <p:nvPr/>
        </p:nvSpPr>
        <p:spPr>
          <a:xfrm>
            <a:off x="2915556" y="2364410"/>
            <a:ext cx="2880299" cy="875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DD5E1"/>
              </a:gs>
              <a:gs pos="35000">
                <a:srgbClr val="D2E1E7"/>
              </a:gs>
              <a:gs pos="100000">
                <a:srgbClr val="ECF3F6"/>
              </a:gs>
            </a:gsLst>
            <a:lin ang="16200038" scaled="0"/>
          </a:gradFill>
          <a:ln cap="flat" cmpd="sng" w="9525">
            <a:solidFill>
              <a:srgbClr val="748C9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Portal  &amp; 公共业务支撑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Shape 1174"/>
          <p:cNvSpPr/>
          <p:nvPr/>
        </p:nvSpPr>
        <p:spPr>
          <a:xfrm>
            <a:off x="3090851" y="2626510"/>
            <a:ext cx="823199" cy="24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组织员工</a:t>
            </a:r>
          </a:p>
        </p:txBody>
      </p:sp>
      <p:sp>
        <p:nvSpPr>
          <p:cNvPr id="1175" name="Shape 1175"/>
          <p:cNvSpPr/>
          <p:nvPr/>
        </p:nvSpPr>
        <p:spPr>
          <a:xfrm>
            <a:off x="3954948" y="2626510"/>
            <a:ext cx="823200" cy="24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用户角色</a:t>
            </a:r>
          </a:p>
        </p:txBody>
      </p:sp>
      <p:sp>
        <p:nvSpPr>
          <p:cNvPr id="1176" name="Shape 1176"/>
          <p:cNvSpPr/>
          <p:nvPr/>
        </p:nvSpPr>
        <p:spPr>
          <a:xfrm>
            <a:off x="4819044" y="2626510"/>
            <a:ext cx="576000" cy="24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权限</a:t>
            </a:r>
          </a:p>
        </p:txBody>
      </p:sp>
      <p:sp>
        <p:nvSpPr>
          <p:cNvPr id="1177" name="Shape 1177"/>
          <p:cNvSpPr txBox="1"/>
          <p:nvPr/>
        </p:nvSpPr>
        <p:spPr>
          <a:xfrm>
            <a:off x="5395107" y="2499134"/>
            <a:ext cx="2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</a:p>
        </p:txBody>
      </p:sp>
      <p:sp>
        <p:nvSpPr>
          <p:cNvPr id="1178" name="Shape 1178"/>
          <p:cNvSpPr/>
          <p:nvPr/>
        </p:nvSpPr>
        <p:spPr>
          <a:xfrm>
            <a:off x="3089806" y="2935017"/>
            <a:ext cx="823199" cy="24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访问控制</a:t>
            </a:r>
          </a:p>
        </p:txBody>
      </p:sp>
      <p:sp>
        <p:nvSpPr>
          <p:cNvPr id="1179" name="Shape 1179"/>
          <p:cNvSpPr/>
          <p:nvPr/>
        </p:nvSpPr>
        <p:spPr>
          <a:xfrm>
            <a:off x="3972391" y="2933007"/>
            <a:ext cx="823200" cy="24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消息管理</a:t>
            </a:r>
          </a:p>
        </p:txBody>
      </p:sp>
      <p:sp>
        <p:nvSpPr>
          <p:cNvPr id="1180" name="Shape 1180"/>
          <p:cNvSpPr/>
          <p:nvPr/>
        </p:nvSpPr>
        <p:spPr>
          <a:xfrm>
            <a:off x="1502300" y="2999828"/>
            <a:ext cx="895200" cy="420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DD5E1"/>
              </a:gs>
              <a:gs pos="35000">
                <a:srgbClr val="D2E1E7"/>
              </a:gs>
              <a:gs pos="100000">
                <a:srgbClr val="ECF3F6"/>
              </a:gs>
            </a:gsLst>
            <a:lin ang="16200038" scaled="0"/>
          </a:gradFill>
          <a:ln cap="flat" cmpd="sng" w="9525">
            <a:solidFill>
              <a:srgbClr val="748C9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Fish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Shape 1186"/>
          <p:cNvSpPr txBox="1"/>
          <p:nvPr>
            <p:ph type="title"/>
          </p:nvPr>
        </p:nvSpPr>
        <p:spPr>
          <a:xfrm>
            <a:off x="336550" y="411162"/>
            <a:ext cx="8513700" cy="72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SzPct val="25000"/>
              <a:buFont typeface="Roboto"/>
              <a:buNone/>
            </a:pPr>
            <a:r>
              <a:rPr b="0" i="0" lang="en-US" sz="2500" u="none" cap="none" strike="noStrike">
                <a:solidFill>
                  <a:srgbClr val="008FD4"/>
                </a:solidFill>
                <a:latin typeface="Roboto"/>
                <a:ea typeface="Roboto"/>
                <a:cs typeface="Roboto"/>
                <a:sym typeface="Roboto"/>
              </a:rPr>
              <a:t>Angular2 + NGPortal</a:t>
            </a:r>
          </a:p>
        </p:txBody>
      </p:sp>
      <p:sp>
        <p:nvSpPr>
          <p:cNvPr id="1187" name="Shape 1187"/>
          <p:cNvSpPr/>
          <p:nvPr/>
        </p:nvSpPr>
        <p:spPr>
          <a:xfrm>
            <a:off x="577500" y="1316604"/>
            <a:ext cx="78831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➢"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开发</a:t>
            </a:r>
            <a:r>
              <a:rPr lang="en-US" sz="2000">
                <a:solidFill>
                  <a:srgbClr val="7F7F7F"/>
                </a:solidFill>
              </a:rPr>
              <a:t>速度</a:t>
            </a: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更快</a:t>
            </a: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➢"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数据管控更直观</a:t>
            </a: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➢"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代码结构更</a:t>
            </a:r>
            <a:r>
              <a:rPr lang="en-US" sz="2000">
                <a:solidFill>
                  <a:srgbClr val="7F7F7F"/>
                </a:solidFill>
              </a:rPr>
              <a:t>清晰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Shape 1193"/>
          <p:cNvSpPr txBox="1"/>
          <p:nvPr>
            <p:ph type="title"/>
          </p:nvPr>
        </p:nvSpPr>
        <p:spPr>
          <a:xfrm>
            <a:off x="336550" y="411162"/>
            <a:ext cx="8513700" cy="72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SzPct val="25000"/>
              <a:buFont typeface="Roboto"/>
              <a:buNone/>
            </a:pPr>
            <a:r>
              <a:rPr b="0" i="0" lang="en-US" sz="2500" u="none" cap="none" strike="noStrike">
                <a:solidFill>
                  <a:srgbClr val="008FD4"/>
                </a:solidFill>
                <a:latin typeface="Roboto"/>
                <a:ea typeface="Roboto"/>
                <a:cs typeface="Roboto"/>
                <a:sym typeface="Roboto"/>
              </a:rPr>
              <a:t>NGPortal Login</a:t>
            </a:r>
          </a:p>
        </p:txBody>
      </p:sp>
      <p:pic>
        <p:nvPicPr>
          <p:cNvPr descr="C:\Users\huangxinghui\AppData\Roaming\Tencent\Users\273541276\QQ\WinTemp\RichOle\G1T)K)VFS3B~7E]5RBN@$UH.png" id="1194" name="Shape 1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50" y="948267"/>
            <a:ext cx="8743500" cy="38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>
            <p:ph idx="4294967295" type="title"/>
          </p:nvPr>
        </p:nvSpPr>
        <p:spPr>
          <a:xfrm>
            <a:off x="311700" y="272100"/>
            <a:ext cx="8245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Clr>
                <a:srgbClr val="435B67"/>
              </a:buClr>
              <a:buSzPct val="25000"/>
              <a:buFont typeface="Roboto"/>
              <a:buNone/>
            </a:pPr>
            <a:r>
              <a:rPr b="1" lang="en-US" sz="2400">
                <a:solidFill>
                  <a:srgbClr val="435B67"/>
                </a:solidFill>
              </a:rPr>
              <a:t>Data of WeChat Social Channel</a:t>
            </a:r>
          </a:p>
        </p:txBody>
      </p:sp>
      <p:pic>
        <p:nvPicPr>
          <p:cNvPr id="605" name="Shape 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625" y="1186625"/>
            <a:ext cx="7472750" cy="325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 txBox="1"/>
          <p:nvPr>
            <p:ph type="title"/>
          </p:nvPr>
        </p:nvSpPr>
        <p:spPr>
          <a:xfrm>
            <a:off x="336550" y="411162"/>
            <a:ext cx="8513700" cy="72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SzPct val="25000"/>
              <a:buFont typeface="Roboto"/>
              <a:buNone/>
            </a:pPr>
            <a:r>
              <a:rPr b="0" i="0" lang="en-US" sz="2500" u="none" cap="none" strike="noStrike">
                <a:solidFill>
                  <a:srgbClr val="008FD4"/>
                </a:solidFill>
                <a:latin typeface="Roboto"/>
                <a:ea typeface="Roboto"/>
                <a:cs typeface="Roboto"/>
                <a:sym typeface="Roboto"/>
              </a:rPr>
              <a:t>NGPortal Workspace</a:t>
            </a:r>
          </a:p>
        </p:txBody>
      </p:sp>
      <p:pic>
        <p:nvPicPr>
          <p:cNvPr id="1201" name="Shape 1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50" y="915350"/>
            <a:ext cx="8595000" cy="39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Shape 1207"/>
          <p:cNvSpPr txBox="1"/>
          <p:nvPr>
            <p:ph type="title"/>
          </p:nvPr>
        </p:nvSpPr>
        <p:spPr>
          <a:xfrm>
            <a:off x="336550" y="411162"/>
            <a:ext cx="8513700" cy="72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SzPct val="25000"/>
              <a:buFont typeface="Roboto"/>
              <a:buNone/>
            </a:pPr>
            <a:r>
              <a:rPr b="0" i="0" lang="en-US" sz="2500" u="none" cap="none" strike="noStrike">
                <a:solidFill>
                  <a:srgbClr val="008FD4"/>
                </a:solidFill>
                <a:latin typeface="Roboto"/>
                <a:ea typeface="Roboto"/>
                <a:cs typeface="Roboto"/>
                <a:sym typeface="Roboto"/>
              </a:rPr>
              <a:t>NGPortal Role Management</a:t>
            </a:r>
          </a:p>
        </p:txBody>
      </p:sp>
      <p:pic>
        <p:nvPicPr>
          <p:cNvPr id="1208" name="Shape 1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48" y="952204"/>
            <a:ext cx="8513700" cy="38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Shape 1214"/>
          <p:cNvSpPr txBox="1"/>
          <p:nvPr>
            <p:ph type="title"/>
          </p:nvPr>
        </p:nvSpPr>
        <p:spPr>
          <a:xfrm>
            <a:off x="336550" y="411162"/>
            <a:ext cx="8513700" cy="72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SzPct val="25000"/>
              <a:buFont typeface="Roboto"/>
              <a:buNone/>
            </a:pPr>
            <a:r>
              <a:rPr b="0" i="0" lang="en-US" sz="2500" u="none" cap="none" strike="noStrike">
                <a:solidFill>
                  <a:srgbClr val="008FD4"/>
                </a:solidFill>
                <a:latin typeface="Roboto"/>
                <a:ea typeface="Roboto"/>
                <a:cs typeface="Roboto"/>
                <a:sym typeface="Roboto"/>
              </a:rPr>
              <a:t>NGPortal User Management</a:t>
            </a:r>
          </a:p>
        </p:txBody>
      </p:sp>
      <p:pic>
        <p:nvPicPr>
          <p:cNvPr id="1215" name="Shape 1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50" y="941012"/>
            <a:ext cx="8549100" cy="38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hape 1221"/>
          <p:cNvSpPr txBox="1"/>
          <p:nvPr>
            <p:ph type="title"/>
          </p:nvPr>
        </p:nvSpPr>
        <p:spPr>
          <a:xfrm>
            <a:off x="336550" y="411162"/>
            <a:ext cx="8513700" cy="72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SzPct val="25000"/>
              <a:buFont typeface="Roboto"/>
              <a:buNone/>
            </a:pPr>
            <a:r>
              <a:rPr b="0" i="0" lang="en-US" sz="2500" u="none" cap="none" strike="noStrike">
                <a:solidFill>
                  <a:srgbClr val="008FD4"/>
                </a:solidFill>
                <a:latin typeface="Roboto"/>
                <a:ea typeface="Roboto"/>
                <a:cs typeface="Roboto"/>
                <a:sym typeface="Roboto"/>
              </a:rPr>
              <a:t>NGPortal Online User Monitor</a:t>
            </a:r>
          </a:p>
        </p:txBody>
      </p:sp>
      <p:pic>
        <p:nvPicPr>
          <p:cNvPr id="1222" name="Shape 1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50" y="933045"/>
            <a:ext cx="8571600" cy="38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Shape 1227"/>
          <p:cNvSpPr txBox="1"/>
          <p:nvPr>
            <p:ph idx="4294967295" type="title"/>
          </p:nvPr>
        </p:nvSpPr>
        <p:spPr>
          <a:xfrm>
            <a:off x="389168" y="2142175"/>
            <a:ext cx="8245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i="0" lang="en-US" sz="2400" u="none" cap="none" strike="noStrike">
                <a:solidFill>
                  <a:srgbClr val="435B67"/>
                </a:solidFill>
                <a:latin typeface="Arial"/>
                <a:ea typeface="Arial"/>
                <a:cs typeface="Arial"/>
                <a:sym typeface="Arial"/>
              </a:rPr>
              <a:t>谢谢</a:t>
            </a: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Shape 1232"/>
          <p:cNvSpPr txBox="1"/>
          <p:nvPr>
            <p:ph idx="4294967295" type="title"/>
          </p:nvPr>
        </p:nvSpPr>
        <p:spPr>
          <a:xfrm>
            <a:off x="311700" y="272100"/>
            <a:ext cx="8245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lang="en-US" sz="2400">
                <a:solidFill>
                  <a:srgbClr val="435B67"/>
                </a:solidFill>
              </a:rPr>
              <a:t>Stay with us</a:t>
            </a:r>
            <a:br>
              <a:rPr b="1" lang="en-US" sz="2400">
                <a:solidFill>
                  <a:srgbClr val="435B67"/>
                </a:solidFill>
              </a:rPr>
            </a:br>
          </a:p>
        </p:txBody>
      </p:sp>
      <p:sp>
        <p:nvSpPr>
          <p:cNvPr id="1233" name="Shape 1233"/>
          <p:cNvSpPr txBox="1"/>
          <p:nvPr/>
        </p:nvSpPr>
        <p:spPr>
          <a:xfrm>
            <a:off x="1450212" y="3664775"/>
            <a:ext cx="6243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-US" sz="12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Angular中文社区</a:t>
            </a:r>
          </a:p>
        </p:txBody>
      </p:sp>
      <p:pic>
        <p:nvPicPr>
          <p:cNvPr id="1234" name="Shape 1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812" y="1618562"/>
            <a:ext cx="1906375" cy="19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Shape 1239"/>
          <p:cNvSpPr txBox="1"/>
          <p:nvPr>
            <p:ph idx="4294967295" type="title"/>
          </p:nvPr>
        </p:nvSpPr>
        <p:spPr>
          <a:xfrm>
            <a:off x="311700" y="272100"/>
            <a:ext cx="8245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lang="en-US" sz="2400">
                <a:solidFill>
                  <a:srgbClr val="435B67"/>
                </a:solidFill>
              </a:rPr>
              <a:t>Stay with us</a:t>
            </a:r>
            <a:br>
              <a:rPr b="1" lang="en-US" sz="2400">
                <a:solidFill>
                  <a:srgbClr val="435B67"/>
                </a:solidFill>
              </a:rPr>
            </a:br>
          </a:p>
        </p:txBody>
      </p:sp>
      <p:pic>
        <p:nvPicPr>
          <p:cNvPr id="1240" name="Shape 1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362" y="852350"/>
            <a:ext cx="7037275" cy="33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Shape 1241"/>
          <p:cNvSpPr txBox="1"/>
          <p:nvPr/>
        </p:nvSpPr>
        <p:spPr>
          <a:xfrm>
            <a:off x="1390000" y="4260775"/>
            <a:ext cx="6243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-US" sz="12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DevRel-China-Contact@google.com</a:t>
            </a:r>
            <a:br>
              <a:rPr lang="en-US" sz="12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</a:b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CCFE0"/>
        </a:solidFill>
      </p:bgPr>
    </p:bg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/>
          <p:nvPr>
            <p:ph idx="1" type="body"/>
          </p:nvPr>
        </p:nvSpPr>
        <p:spPr>
          <a:xfrm>
            <a:off x="3263925" y="2114550"/>
            <a:ext cx="531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D6ABF"/>
              </a:buClr>
              <a:buSzPct val="25000"/>
              <a:buFont typeface="Roboto"/>
              <a:buNone/>
            </a:pPr>
            <a:r>
              <a:rPr b="1" lang="en-US" sz="2400">
                <a:solidFill>
                  <a:srgbClr val="435B67"/>
                </a:solidFill>
              </a:rPr>
              <a:t>Angular’s Future Plan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idx="4294967295" type="title"/>
          </p:nvPr>
        </p:nvSpPr>
        <p:spPr>
          <a:xfrm>
            <a:off x="311700" y="272100"/>
            <a:ext cx="8245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lang="en-US" sz="2400">
                <a:solidFill>
                  <a:srgbClr val="435B67"/>
                </a:solidFill>
              </a:rPr>
              <a:t>Angular’s Future Plan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466725" y="938475"/>
            <a:ext cx="8090100" cy="3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1400"/>
              </a:spcBef>
              <a:buClr>
                <a:srgbClr val="435B67"/>
              </a:buClr>
              <a:buSzPct val="100000"/>
              <a:buFont typeface="Roboto"/>
              <a:buChar char="➢"/>
            </a:pPr>
            <a:r>
              <a:rPr lang="en-US" sz="2400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Unified Entrance</a:t>
            </a:r>
          </a:p>
          <a:p>
            <a:pPr indent="-381000" lvl="0" marL="457200" rtl="0">
              <a:lnSpc>
                <a:spcPct val="150000"/>
              </a:lnSpc>
              <a:spcBef>
                <a:spcPts val="1400"/>
              </a:spcBef>
              <a:buClr>
                <a:srgbClr val="435B67"/>
              </a:buClr>
              <a:buSzPct val="100000"/>
              <a:buFont typeface="Roboto"/>
              <a:buChar char="➢"/>
            </a:pPr>
            <a:r>
              <a:rPr lang="en-US" sz="2400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Learning Materials in Chinese</a:t>
            </a:r>
          </a:p>
          <a:p>
            <a:pPr indent="-381000" lvl="0" marL="457200" rtl="0">
              <a:lnSpc>
                <a:spcPct val="150000"/>
              </a:lnSpc>
              <a:spcBef>
                <a:spcPts val="1400"/>
              </a:spcBef>
              <a:buClr>
                <a:srgbClr val="435B67"/>
              </a:buClr>
              <a:buSzPct val="100000"/>
              <a:buFont typeface="Roboto"/>
              <a:buChar char="➢"/>
            </a:pPr>
            <a:r>
              <a:rPr lang="en-US" sz="2400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Cooperating with GDGs</a:t>
            </a:r>
          </a:p>
          <a:p>
            <a:pPr indent="-381000" lvl="0" marL="457200" rtl="0">
              <a:lnSpc>
                <a:spcPct val="150000"/>
              </a:lnSpc>
              <a:spcBef>
                <a:spcPts val="1400"/>
              </a:spcBef>
              <a:buClr>
                <a:srgbClr val="435B67"/>
              </a:buClr>
              <a:buSzPct val="100000"/>
              <a:buFont typeface="Roboto"/>
              <a:buChar char="➢"/>
            </a:pPr>
            <a:r>
              <a:rPr lang="en-US" sz="2400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Developer Engagement</a:t>
            </a:r>
          </a:p>
          <a:p>
            <a:pPr indent="-381000" lvl="0" marL="457200" rtl="0">
              <a:lnSpc>
                <a:spcPct val="150000"/>
              </a:lnSpc>
              <a:spcBef>
                <a:spcPts val="1400"/>
              </a:spcBef>
              <a:buClr>
                <a:srgbClr val="435B67"/>
              </a:buClr>
              <a:buSzPct val="100000"/>
              <a:buFont typeface="Roboto"/>
              <a:buChar char="➢"/>
            </a:pPr>
            <a:r>
              <a:rPr lang="en-US" sz="2400">
                <a:solidFill>
                  <a:srgbClr val="435B67"/>
                </a:solidFill>
                <a:latin typeface="Roboto"/>
                <a:ea typeface="Roboto"/>
                <a:cs typeface="Roboto"/>
                <a:sym typeface="Roboto"/>
              </a:rPr>
              <a:t>Template Projects (desktop and mobile)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>
            <p:ph idx="4294967295" type="title"/>
          </p:nvPr>
        </p:nvSpPr>
        <p:spPr>
          <a:xfrm>
            <a:off x="311700" y="272100"/>
            <a:ext cx="8245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B67"/>
              </a:buClr>
              <a:buSzPct val="25000"/>
              <a:buFont typeface="Roboto"/>
              <a:buNone/>
            </a:pPr>
            <a:r>
              <a:rPr b="1" lang="en-US" sz="2400">
                <a:solidFill>
                  <a:srgbClr val="435B67"/>
                </a:solidFill>
              </a:rPr>
              <a:t>Unified Entrance</a:t>
            </a:r>
            <a:br>
              <a:rPr b="1" lang="en-US" sz="2400">
                <a:solidFill>
                  <a:srgbClr val="435B67"/>
                </a:solidFill>
              </a:rPr>
            </a:br>
          </a:p>
        </p:txBody>
      </p:sp>
      <p:sp>
        <p:nvSpPr>
          <p:cNvPr id="622" name="Shape 622"/>
          <p:cNvSpPr txBox="1"/>
          <p:nvPr/>
        </p:nvSpPr>
        <p:spPr>
          <a:xfrm>
            <a:off x="2896750" y="4260784"/>
            <a:ext cx="25971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-US" sz="12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www.angular.cn</a:t>
            </a:r>
          </a:p>
        </p:txBody>
      </p:sp>
      <p:pic>
        <p:nvPicPr>
          <p:cNvPr id="623" name="Shape 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025" y="1059652"/>
            <a:ext cx="6386552" cy="29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GDD PPT Master Fin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D PPT Master Fin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D PPT Master Fin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